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0"/>
  </p:notesMasterIdLst>
  <p:sldIdLst>
    <p:sldId id="265" r:id="rId2"/>
    <p:sldId id="269" r:id="rId3"/>
    <p:sldId id="271" r:id="rId4"/>
    <p:sldId id="288" r:id="rId5"/>
    <p:sldId id="28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83" r:id="rId15"/>
    <p:sldId id="284" r:id="rId16"/>
    <p:sldId id="285" r:id="rId17"/>
    <p:sldId id="286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DC855"/>
    <a:srgbClr val="EFC556"/>
    <a:srgbClr val="E16F6C"/>
    <a:srgbClr val="FEC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68027" autoAdjust="0"/>
  </p:normalViewPr>
  <p:slideViewPr>
    <p:cSldViewPr snapToGrid="0" snapToObjects="1">
      <p:cViewPr varScale="1">
        <p:scale>
          <a:sx n="85" d="100"/>
          <a:sy n="85" d="100"/>
        </p:scale>
        <p:origin x="11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EDFB8-4416-B646-B486-372DF3CCFE00}" type="datetimeFigureOut">
              <a:rPr lang="en-US" smtClean="0"/>
              <a:t>12/15/22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DD384-D6C4-EE44-8094-79A62A9E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43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3581-8894-43CA-9730-CCFA63E38284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271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DD384-D6C4-EE44-8094-79A62A9E8E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36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DD384-D6C4-EE44-8094-79A62A9E8E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52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DD384-D6C4-EE44-8094-79A62A9E8E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73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DD384-D6C4-EE44-8094-79A62A9E8E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31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DD384-D6C4-EE44-8094-79A62A9E8E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10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DD384-D6C4-EE44-8094-79A62A9E8E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04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DD384-D6C4-EE44-8094-79A62A9E8E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51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DD384-D6C4-EE44-8094-79A62A9E8E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86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That’s our presentation for today. Thank you for your attention and please feel free to ask if you have any questions </a:t>
            </a:r>
            <a:r>
              <a:rPr lang="en-US"/>
              <a:t>or suggestion.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DD384-D6C4-EE44-8094-79A62A9E8E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63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DD384-D6C4-EE44-8094-79A62A9E8E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9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DD384-D6C4-EE44-8094-79A62A9E8E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58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DD384-D6C4-EE44-8094-79A62A9E8E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44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DD384-D6C4-EE44-8094-79A62A9E8E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12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DD384-D6C4-EE44-8094-79A62A9E8E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34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DD384-D6C4-EE44-8094-79A62A9E8E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13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DD384-D6C4-EE44-8094-79A62A9E8E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3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DD384-D6C4-EE44-8094-79A62A9E8E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1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CCC8-A5A0-7141-8A58-3F6016840532}" type="datetime1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7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3662-1763-5844-9C91-0C08AA718CB3}" type="datetime1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3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B91B-016A-524B-A56F-C076618CA748}" type="datetime1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1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23AC-723A-5B47-AC99-15CA719E5BAA}" type="datetime1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8F01-CC53-F74F-AE29-589FACFC5F4E}" type="datetime1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EB36-BE4E-F14F-BF83-82D96C8AF7F3}" type="datetime1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F50F-6118-354A-89A7-20866CBE159B}" type="datetime1">
              <a:rPr lang="en-US" smtClean="0"/>
              <a:t>12/15/22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3213-79A7-D643-BBB0-EDF0C04D3F1F}" type="datetime1">
              <a:rPr lang="en-US" smtClean="0"/>
              <a:t>12/15/22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6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FD74-B05F-5347-ABFE-6AE68EB38DC8}" type="datetime1">
              <a:rPr lang="en-US" smtClean="0"/>
              <a:t>12/15/22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7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B4A3-22EE-844B-B771-91881EBBE392}" type="datetime1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3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4BB20-C748-7842-A91C-1524DFDC52F9}" type="datetime1">
              <a:rPr lang="en-US" smtClean="0"/>
              <a:t>12/15/22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1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12F64-5367-A447-B761-9B5F58D7D4F7}" type="datetime1">
              <a:rPr lang="en-US" smtClean="0"/>
              <a:t>12/15/22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1840-12DD-454D-A477-0F5A825A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6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924" y="1371604"/>
            <a:ext cx="10569261" cy="267797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9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Improving Accessibility and Understandability of Open Research Data</a:t>
            </a:r>
            <a:b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-- </a:t>
            </a:r>
            <a:r>
              <a:rPr lang="en-US" sz="3100" b="1" dirty="0"/>
              <a:t>Metadata and Data Guide to the CCVG Data Project at the University of Pittsburgh Library System</a:t>
            </a:r>
            <a:r>
              <a:rPr lang="en-US" sz="3100" dirty="0"/>
              <a:t> </a:t>
            </a:r>
            <a:r>
              <a:rPr lang="en-US" sz="4400" dirty="0"/>
              <a:t>             </a:t>
            </a:r>
            <a:endParaRPr lang="en-US" sz="3600" b="1" dirty="0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6708" y="4803190"/>
            <a:ext cx="6362771" cy="1070333"/>
          </a:xfrm>
        </p:spPr>
        <p:txBody>
          <a:bodyPr>
            <a:noAutofit/>
          </a:bodyPr>
          <a:lstStyle/>
          <a:p>
            <a:pPr lvl="0" algn="l"/>
            <a:r>
              <a:rPr lang="en-US" sz="2200" dirty="0" err="1"/>
              <a:t>Fanghui</a:t>
            </a:r>
            <a:r>
              <a:rPr lang="en-US" sz="2200" dirty="0"/>
              <a:t> Xiao, School of Computing and Information</a:t>
            </a:r>
          </a:p>
          <a:p>
            <a:pPr lvl="0" algn="l"/>
            <a:r>
              <a:rPr lang="en-US" sz="2200" dirty="0" err="1"/>
              <a:t>Haihui</a:t>
            </a:r>
            <a:r>
              <a:rPr lang="en-US" sz="2200" dirty="0"/>
              <a:t> Zhang, University of Pittsburgh Library System</a:t>
            </a:r>
          </a:p>
          <a:p>
            <a:pPr lvl="0"/>
            <a:r>
              <a:rPr lang="en-US" sz="2200" dirty="0"/>
              <a:t>University of Pittsburgh</a:t>
            </a:r>
            <a:endParaRPr lang="en-GB" sz="2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020078"/>
            <a:ext cx="12003110" cy="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195"/>
            <a:ext cx="3686211" cy="582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5;p25">
            <a:extLst>
              <a:ext uri="{FF2B5EF4-FFF2-40B4-BE49-F238E27FC236}">
                <a16:creationId xmlns:a16="http://schemas.microsoft.com/office/drawing/2014/main" id="{EB662694-D4D7-9648-B8FC-3C37521EC14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3114" y="4950117"/>
            <a:ext cx="2126150" cy="17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36;p25">
            <a:extLst>
              <a:ext uri="{FF2B5EF4-FFF2-40B4-BE49-F238E27FC236}">
                <a16:creationId xmlns:a16="http://schemas.microsoft.com/office/drawing/2014/main" id="{EE67C522-2166-494D-B231-05513F5FDC40}"/>
              </a:ext>
            </a:extLst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24" y="4951229"/>
            <a:ext cx="2126150" cy="16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6E2B00F-EECB-B24D-A6BF-6ECBF173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20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" y="78829"/>
            <a:ext cx="3490410" cy="5517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2591" y="263662"/>
            <a:ext cx="10459248" cy="871247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Data Dictionary—</a:t>
            </a: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Introduction to Individual Datasets</a:t>
            </a:r>
            <a:endParaRPr lang="en-GB" sz="27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91476" y="953697"/>
            <a:ext cx="8686800" cy="38635"/>
            <a:chOff x="2412375" y="693780"/>
            <a:chExt cx="9384673" cy="3863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12375" y="693780"/>
              <a:ext cx="93846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12375" y="732415"/>
              <a:ext cx="9384673" cy="0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17C0228-DFAB-9149-A16A-1E3963CF8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445" y="1134909"/>
            <a:ext cx="4152900" cy="55245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FF0900-5967-5E48-B1CE-D5B1CCB6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502F9-552E-C54D-B2B8-071DEFAA0591}"/>
              </a:ext>
            </a:extLst>
          </p:cNvPr>
          <p:cNvSpPr txBox="1"/>
          <p:nvPr/>
        </p:nvSpPr>
        <p:spPr>
          <a:xfrm>
            <a:off x="288257" y="1172732"/>
            <a:ext cx="24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Example: </a:t>
            </a:r>
            <a:r>
              <a:rPr lang="en-US" b="1" dirty="0" err="1"/>
              <a:t>经济</a:t>
            </a:r>
            <a:r>
              <a:rPr lang="zh-CN" altLang="en-US" b="1" dirty="0"/>
              <a:t> </a:t>
            </a:r>
            <a:r>
              <a:rPr lang="en-US" altLang="zh-CN" b="1" dirty="0"/>
              <a:t>Economy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08AE90-AAE4-3B42-A058-0509B2311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27" y="1862044"/>
            <a:ext cx="6758229" cy="44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04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E68715-7F90-AB4B-B793-6566B158B4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828" y="2571942"/>
            <a:ext cx="7567448" cy="4149533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" y="78829"/>
            <a:ext cx="3490410" cy="5517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48638" y="263662"/>
            <a:ext cx="6180786" cy="871247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/>
                <a:latin typeface="Arial" charset="0"/>
                <a:ea typeface="Arial" charset="0"/>
                <a:cs typeface="Arial" charset="0"/>
              </a:rPr>
              <a:t>Database Metadata</a:t>
            </a:r>
            <a:endParaRPr lang="en-GB" sz="36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91476" y="953697"/>
            <a:ext cx="8686800" cy="38635"/>
            <a:chOff x="2412375" y="693780"/>
            <a:chExt cx="9384673" cy="3863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12375" y="693780"/>
              <a:ext cx="93846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12375" y="732415"/>
              <a:ext cx="9384673" cy="0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20AEA0-7BDC-FF43-9587-7C04995A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63C90-236B-2C41-AB43-2FCF2D57D2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16" y="1223212"/>
            <a:ext cx="7737244" cy="331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57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" y="78829"/>
            <a:ext cx="3490410" cy="5517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48638" y="263662"/>
            <a:ext cx="6180786" cy="87124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Database Metadata</a:t>
            </a:r>
            <a:endParaRPr lang="en-GB" sz="36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91476" y="953697"/>
            <a:ext cx="8686800" cy="38635"/>
            <a:chOff x="2412375" y="693780"/>
            <a:chExt cx="9384673" cy="3863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12375" y="693780"/>
              <a:ext cx="93846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12375" y="732415"/>
              <a:ext cx="9384673" cy="0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BA6CBC-D994-B841-A56D-B08B3B90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CDC736-2853-6147-89A6-B11C0F55B8D6}"/>
              </a:ext>
            </a:extLst>
          </p:cNvPr>
          <p:cNvGrpSpPr/>
          <p:nvPr/>
        </p:nvGrpSpPr>
        <p:grpSpPr>
          <a:xfrm>
            <a:off x="2196189" y="1379339"/>
            <a:ext cx="8260796" cy="4692125"/>
            <a:chOff x="2514224" y="1674668"/>
            <a:chExt cx="7299326" cy="4191000"/>
          </a:xfrm>
        </p:grpSpPr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F1D4B972-5875-F44C-A832-F61B8864C3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224" y="1674668"/>
              <a:ext cx="7299326" cy="4191000"/>
              <a:chOff x="432" y="1152"/>
              <a:chExt cx="4598" cy="2640"/>
            </a:xfrm>
          </p:grpSpPr>
          <p:sp>
            <p:nvSpPr>
              <p:cNvPr id="44" name="AutoShape 4">
                <a:extLst>
                  <a:ext uri="{FF2B5EF4-FFF2-40B4-BE49-F238E27FC236}">
                    <a16:creationId xmlns:a16="http://schemas.microsoft.com/office/drawing/2014/main" id="{FA20D595-9A27-8949-A289-E264C7DDEA1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72" y="3485"/>
                <a:ext cx="2847" cy="307"/>
              </a:xfrm>
              <a:prstGeom prst="roundRect">
                <a:avLst>
                  <a:gd name="adj" fmla="val 0"/>
                </a:avLst>
              </a:prstGeom>
              <a:solidFill>
                <a:srgbClr val="FF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45" name="AutoShape 5">
                <a:extLst>
                  <a:ext uri="{FF2B5EF4-FFF2-40B4-BE49-F238E27FC236}">
                    <a16:creationId xmlns:a16="http://schemas.microsoft.com/office/drawing/2014/main" id="{E832F2DB-36B4-094B-898C-12F47FD2D5DB}"/>
                  </a:ext>
                </a:extLst>
              </p:cNvPr>
              <p:cNvCxnSpPr>
                <a:cxnSpLocks noChangeShapeType="1"/>
                <a:endCxn id="44" idx="1"/>
              </p:cNvCxnSpPr>
              <p:nvPr/>
            </p:nvCxnSpPr>
            <p:spPr bwMode="auto">
              <a:xfrm rot="10800000" flipH="1" flipV="1">
                <a:off x="443" y="2864"/>
                <a:ext cx="829" cy="775"/>
              </a:xfrm>
              <a:prstGeom prst="bentConnector3">
                <a:avLst>
                  <a:gd name="adj1" fmla="val -15384"/>
                </a:avLst>
              </a:prstGeom>
              <a:noFill/>
              <a:ln w="28575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AutoShape 6">
                <a:extLst>
                  <a:ext uri="{FF2B5EF4-FFF2-40B4-BE49-F238E27FC236}">
                    <a16:creationId xmlns:a16="http://schemas.microsoft.com/office/drawing/2014/main" id="{B46687D5-0960-0942-A6E9-1B666976D26C}"/>
                  </a:ext>
                </a:extLst>
              </p:cNvPr>
              <p:cNvCxnSpPr>
                <a:cxnSpLocks noChangeShapeType="1"/>
                <a:endCxn id="44" idx="3"/>
              </p:cNvCxnSpPr>
              <p:nvPr/>
            </p:nvCxnSpPr>
            <p:spPr bwMode="auto">
              <a:xfrm flipH="1">
                <a:off x="4119" y="2864"/>
                <a:ext cx="881" cy="775"/>
              </a:xfrm>
              <a:prstGeom prst="bentConnector3">
                <a:avLst>
                  <a:gd name="adj1" fmla="val -14486"/>
                </a:avLst>
              </a:prstGeom>
              <a:noFill/>
              <a:ln w="28575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" name="Text Box 7">
                <a:extLst>
                  <a:ext uri="{FF2B5EF4-FFF2-40B4-BE49-F238E27FC236}">
                    <a16:creationId xmlns:a16="http://schemas.microsoft.com/office/drawing/2014/main" id="{255FF9C1-8F85-C649-83D0-95107C35AD2C}"/>
                  </a:ext>
                </a:extLst>
              </p:cNvPr>
              <p:cNvSpPr txBox="1">
                <a:spLocks noChangeArrowheads="1"/>
              </p:cNvSpPr>
              <p:nvPr/>
            </p:nvSpPr>
            <p:spPr bwMode="white">
              <a:xfrm>
                <a:off x="1666" y="3508"/>
                <a:ext cx="2141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b="1" kern="0" dirty="0">
                    <a:solidFill>
                      <a:srgbClr val="FDF58D"/>
                    </a:solidFill>
                  </a:rPr>
                  <a:t>Metadata Attributes</a:t>
                </a: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DF58D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AutoShape 8">
                <a:extLst>
                  <a:ext uri="{FF2B5EF4-FFF2-40B4-BE49-F238E27FC236}">
                    <a16:creationId xmlns:a16="http://schemas.microsoft.com/office/drawing/2014/main" id="{14F0BF1A-5E84-C84B-90C9-E211E665FC5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43" y="2471"/>
                <a:ext cx="1101" cy="787"/>
              </a:xfrm>
              <a:prstGeom prst="can">
                <a:avLst>
                  <a:gd name="adj" fmla="val 32083"/>
                </a:avLst>
              </a:prstGeom>
              <a:gradFill rotWithShape="1">
                <a:gsLst>
                  <a:gs pos="0">
                    <a:srgbClr val="C0CDB3"/>
                  </a:gs>
                  <a:gs pos="50000">
                    <a:srgbClr val="FFFFFF"/>
                  </a:gs>
                  <a:gs pos="100000">
                    <a:srgbClr val="C0CDB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9" name="Oval 9">
                <a:extLst>
                  <a:ext uri="{FF2B5EF4-FFF2-40B4-BE49-F238E27FC236}">
                    <a16:creationId xmlns:a16="http://schemas.microsoft.com/office/drawing/2014/main" id="{3571A4CD-2D5F-2649-908C-D878E13B3E0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43" y="2485"/>
                <a:ext cx="1101" cy="237"/>
              </a:xfrm>
              <a:prstGeom prst="ellipse">
                <a:avLst/>
              </a:prstGeom>
              <a:gradFill rotWithShape="1">
                <a:gsLst>
                  <a:gs pos="0">
                    <a:srgbClr val="E6E6E6"/>
                  </a:gs>
                  <a:gs pos="14999">
                    <a:srgbClr val="7D8496"/>
                  </a:gs>
                  <a:gs pos="53000">
                    <a:srgbClr val="E6E6E6"/>
                  </a:gs>
                  <a:gs pos="67999">
                    <a:srgbClr val="7D8496"/>
                  </a:gs>
                  <a:gs pos="92999">
                    <a:srgbClr val="E6E6E6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Oval 10">
                <a:extLst>
                  <a:ext uri="{FF2B5EF4-FFF2-40B4-BE49-F238E27FC236}">
                    <a16:creationId xmlns:a16="http://schemas.microsoft.com/office/drawing/2014/main" id="{690530AE-510C-9B44-A0E4-D05276DBF9E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00" y="2488"/>
                <a:ext cx="977" cy="231"/>
              </a:xfrm>
              <a:prstGeom prst="ellipse">
                <a:avLst/>
              </a:prstGeom>
              <a:solidFill>
                <a:srgbClr val="E1C797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Rectangle 11">
                <a:extLst>
                  <a:ext uri="{FF2B5EF4-FFF2-40B4-BE49-F238E27FC236}">
                    <a16:creationId xmlns:a16="http://schemas.microsoft.com/office/drawing/2014/main" id="{AC7637AA-AC26-1C4D-A914-C800F8CF09F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07" y="1152"/>
                <a:ext cx="962" cy="1451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1C79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2" name="Rectangle 12">
                <a:extLst>
                  <a:ext uri="{FF2B5EF4-FFF2-40B4-BE49-F238E27FC236}">
                    <a16:creationId xmlns:a16="http://schemas.microsoft.com/office/drawing/2014/main" id="{6B68136D-59C5-A643-8AFC-4AE43A054821}"/>
                  </a:ext>
                </a:extLst>
              </p:cNvPr>
              <p:cNvSpPr>
                <a:spLocks noChangeArrowheads="1"/>
              </p:cNvSpPr>
              <p:nvPr/>
            </p:nvSpPr>
            <p:spPr bwMode="black">
              <a:xfrm>
                <a:off x="499" y="1591"/>
                <a:ext cx="1022" cy="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15888" indent="-1158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sz="16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Description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sz="16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Contributor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sz="16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Publication date</a:t>
                </a:r>
              </a:p>
            </p:txBody>
          </p:sp>
          <p:sp>
            <p:nvSpPr>
              <p:cNvPr id="53" name="AutoShape 13">
                <a:extLst>
                  <a:ext uri="{FF2B5EF4-FFF2-40B4-BE49-F238E27FC236}">
                    <a16:creationId xmlns:a16="http://schemas.microsoft.com/office/drawing/2014/main" id="{65017F4E-E1F0-1D43-ADB6-3C5ADD0B4E8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13" y="2471"/>
                <a:ext cx="1108" cy="787"/>
              </a:xfrm>
              <a:prstGeom prst="can">
                <a:avLst>
                  <a:gd name="adj" fmla="val 32083"/>
                </a:avLst>
              </a:prstGeom>
              <a:gradFill rotWithShape="1">
                <a:gsLst>
                  <a:gs pos="0">
                    <a:srgbClr val="C0C0C0"/>
                  </a:gs>
                  <a:gs pos="50000">
                    <a:srgbClr val="FFFFFF"/>
                  </a:gs>
                  <a:gs pos="100000">
                    <a:srgbClr val="C0C0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54" name="Group 14">
                <a:extLst>
                  <a:ext uri="{FF2B5EF4-FFF2-40B4-BE49-F238E27FC236}">
                    <a16:creationId xmlns:a16="http://schemas.microsoft.com/office/drawing/2014/main" id="{ACF7C239-C99C-2B45-B923-AC4411EC9C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13" y="2485"/>
                <a:ext cx="1108" cy="237"/>
                <a:chOff x="2029" y="2178"/>
                <a:chExt cx="1600" cy="474"/>
              </a:xfrm>
            </p:grpSpPr>
            <p:sp>
              <p:nvSpPr>
                <p:cNvPr id="73" name="Oval 15">
                  <a:extLst>
                    <a:ext uri="{FF2B5EF4-FFF2-40B4-BE49-F238E27FC236}">
                      <a16:creationId xmlns:a16="http://schemas.microsoft.com/office/drawing/2014/main" id="{613A4BAB-7785-BB42-8BFC-B1702F5F0F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29" y="2178"/>
                  <a:ext cx="1600" cy="47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6E6E6"/>
                    </a:gs>
                    <a:gs pos="14999">
                      <a:srgbClr val="7D8496"/>
                    </a:gs>
                    <a:gs pos="53000">
                      <a:srgbClr val="E6E6E6"/>
                    </a:gs>
                    <a:gs pos="67999">
                      <a:srgbClr val="7D8496"/>
                    </a:gs>
                    <a:gs pos="92999">
                      <a:srgbClr val="E6E6E6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4" name="Oval 16">
                  <a:extLst>
                    <a:ext uri="{FF2B5EF4-FFF2-40B4-BE49-F238E27FC236}">
                      <a16:creationId xmlns:a16="http://schemas.microsoft.com/office/drawing/2014/main" id="{12BD7353-6CD8-0F49-B78A-DBCFD3C522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117" y="2183"/>
                  <a:ext cx="1419" cy="464"/>
                </a:xfrm>
                <a:prstGeom prst="ellipse">
                  <a:avLst/>
                </a:prstGeom>
                <a:solidFill>
                  <a:srgbClr val="C9DE9A"/>
                </a:solidFill>
                <a:ln w="285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55" name="Rectangle 17">
                <a:extLst>
                  <a:ext uri="{FF2B5EF4-FFF2-40B4-BE49-F238E27FC236}">
                    <a16:creationId xmlns:a16="http://schemas.microsoft.com/office/drawing/2014/main" id="{67567D22-F64C-9A46-8B81-6FC27D8586D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78" y="1152"/>
                <a:ext cx="967" cy="1451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9DE9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7" name="AutoShape 19">
                <a:extLst>
                  <a:ext uri="{FF2B5EF4-FFF2-40B4-BE49-F238E27FC236}">
                    <a16:creationId xmlns:a16="http://schemas.microsoft.com/office/drawing/2014/main" id="{97F3B31E-8D08-7D46-9753-31F35A119FC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791" y="2471"/>
                <a:ext cx="1089" cy="787"/>
              </a:xfrm>
              <a:prstGeom prst="can">
                <a:avLst>
                  <a:gd name="adj" fmla="val 32083"/>
                </a:avLst>
              </a:prstGeom>
              <a:gradFill rotWithShape="1">
                <a:gsLst>
                  <a:gs pos="0">
                    <a:srgbClr val="C0CDB3"/>
                  </a:gs>
                  <a:gs pos="50000">
                    <a:srgbClr val="FFFFFF"/>
                  </a:gs>
                  <a:gs pos="100000">
                    <a:srgbClr val="C0CDB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8" name="Oval 20">
                <a:extLst>
                  <a:ext uri="{FF2B5EF4-FFF2-40B4-BE49-F238E27FC236}">
                    <a16:creationId xmlns:a16="http://schemas.microsoft.com/office/drawing/2014/main" id="{C5399982-2E8A-0346-BD9B-A664AEDA6F3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791" y="2485"/>
                <a:ext cx="1089" cy="237"/>
              </a:xfrm>
              <a:prstGeom prst="ellipse">
                <a:avLst/>
              </a:prstGeom>
              <a:gradFill rotWithShape="1">
                <a:gsLst>
                  <a:gs pos="0">
                    <a:srgbClr val="E6E6E6"/>
                  </a:gs>
                  <a:gs pos="14999">
                    <a:srgbClr val="7D8496"/>
                  </a:gs>
                  <a:gs pos="53000">
                    <a:srgbClr val="E6E6E6"/>
                  </a:gs>
                  <a:gs pos="67999">
                    <a:srgbClr val="7D8496"/>
                  </a:gs>
                  <a:gs pos="92999">
                    <a:srgbClr val="E6E6E6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59" name="Group 21">
                <a:extLst>
                  <a:ext uri="{FF2B5EF4-FFF2-40B4-BE49-F238E27FC236}">
                    <a16:creationId xmlns:a16="http://schemas.microsoft.com/office/drawing/2014/main" id="{875AF0A9-30BA-8343-B63D-A578C3D867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8" y="1152"/>
                <a:ext cx="967" cy="1567"/>
                <a:chOff x="3017" y="856"/>
                <a:chExt cx="1052" cy="1906"/>
              </a:xfrm>
            </p:grpSpPr>
            <p:sp>
              <p:nvSpPr>
                <p:cNvPr id="71" name="Oval 22">
                  <a:extLst>
                    <a:ext uri="{FF2B5EF4-FFF2-40B4-BE49-F238E27FC236}">
                      <a16:creationId xmlns:a16="http://schemas.microsoft.com/office/drawing/2014/main" id="{45B4F938-D615-D84F-85EA-B09C892142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017" y="2480"/>
                  <a:ext cx="1052" cy="282"/>
                </a:xfrm>
                <a:prstGeom prst="ellipse">
                  <a:avLst/>
                </a:prstGeom>
                <a:solidFill>
                  <a:srgbClr val="E1C797"/>
                </a:solidFill>
                <a:ln w="285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2" name="Rectangle 23">
                  <a:extLst>
                    <a:ext uri="{FF2B5EF4-FFF2-40B4-BE49-F238E27FC236}">
                      <a16:creationId xmlns:a16="http://schemas.microsoft.com/office/drawing/2014/main" id="{7214B725-33AF-E84D-88DF-81BC8D78D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024" y="856"/>
                  <a:ext cx="1036" cy="1764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1C797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prstDash val="dash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61" name="AutoShape 25">
                <a:extLst>
                  <a:ext uri="{FF2B5EF4-FFF2-40B4-BE49-F238E27FC236}">
                    <a16:creationId xmlns:a16="http://schemas.microsoft.com/office/drawing/2014/main" id="{C251025D-8BC9-6646-A25C-DCBBF362F4A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942" y="2471"/>
                <a:ext cx="1079" cy="787"/>
              </a:xfrm>
              <a:prstGeom prst="can">
                <a:avLst>
                  <a:gd name="adj" fmla="val 32083"/>
                </a:avLst>
              </a:prstGeom>
              <a:gradFill rotWithShape="1">
                <a:gsLst>
                  <a:gs pos="0">
                    <a:srgbClr val="C0C0C0"/>
                  </a:gs>
                  <a:gs pos="50000">
                    <a:srgbClr val="FFFFFF"/>
                  </a:gs>
                  <a:gs pos="100000">
                    <a:srgbClr val="C0C0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62" name="Group 26">
                <a:extLst>
                  <a:ext uri="{FF2B5EF4-FFF2-40B4-BE49-F238E27FC236}">
                    <a16:creationId xmlns:a16="http://schemas.microsoft.com/office/drawing/2014/main" id="{A346AB0A-4464-E44C-BE96-5A9DC092DE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42" y="2485"/>
                <a:ext cx="1079" cy="237"/>
                <a:chOff x="2029" y="2178"/>
                <a:chExt cx="1600" cy="474"/>
              </a:xfrm>
            </p:grpSpPr>
            <p:sp>
              <p:nvSpPr>
                <p:cNvPr id="69" name="Oval 27">
                  <a:extLst>
                    <a:ext uri="{FF2B5EF4-FFF2-40B4-BE49-F238E27FC236}">
                      <a16:creationId xmlns:a16="http://schemas.microsoft.com/office/drawing/2014/main" id="{8E41E9AF-0B60-B84E-ABD0-3D8913E062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29" y="2178"/>
                  <a:ext cx="1600" cy="47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6E6E6"/>
                    </a:gs>
                    <a:gs pos="14999">
                      <a:srgbClr val="7D8496"/>
                    </a:gs>
                    <a:gs pos="53000">
                      <a:srgbClr val="E6E6E6"/>
                    </a:gs>
                    <a:gs pos="67999">
                      <a:srgbClr val="7D8496"/>
                    </a:gs>
                    <a:gs pos="92999">
                      <a:srgbClr val="E6E6E6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28575">
                  <a:solidFill>
                    <a:srgbClr val="B2B2B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0" name="Oval 28">
                  <a:extLst>
                    <a:ext uri="{FF2B5EF4-FFF2-40B4-BE49-F238E27FC236}">
                      <a16:creationId xmlns:a16="http://schemas.microsoft.com/office/drawing/2014/main" id="{B24ED5F3-03F1-3843-AA0D-A4B41BB507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117" y="2183"/>
                  <a:ext cx="1419" cy="464"/>
                </a:xfrm>
                <a:prstGeom prst="ellipse">
                  <a:avLst/>
                </a:prstGeom>
                <a:solidFill>
                  <a:srgbClr val="C9DE9A"/>
                </a:solidFill>
                <a:ln w="2857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63" name="Rectangle 29">
                <a:extLst>
                  <a:ext uri="{FF2B5EF4-FFF2-40B4-BE49-F238E27FC236}">
                    <a16:creationId xmlns:a16="http://schemas.microsoft.com/office/drawing/2014/main" id="{A1861997-A1CF-0945-8E6D-8243763016C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006" y="1152"/>
                <a:ext cx="942" cy="1451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9DE9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5" name="Text Box 31">
                <a:extLst>
                  <a:ext uri="{FF2B5EF4-FFF2-40B4-BE49-F238E27FC236}">
                    <a16:creationId xmlns:a16="http://schemas.microsoft.com/office/drawing/2014/main" id="{06121E86-149A-E546-96B5-6BE4A9BAC9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" y="2814"/>
                <a:ext cx="1102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algn="ctr"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US" altLang="zh-CN" b="1" kern="0" dirty="0">
                    <a:solidFill>
                      <a:srgbClr val="333333"/>
                    </a:solidFill>
                  </a:rPr>
                  <a:t>Descriptive Metadata</a:t>
                </a:r>
              </a:p>
            </p:txBody>
          </p:sp>
          <p:sp>
            <p:nvSpPr>
              <p:cNvPr id="66" name="Text Box 32">
                <a:extLst>
                  <a:ext uri="{FF2B5EF4-FFF2-40B4-BE49-F238E27FC236}">
                    <a16:creationId xmlns:a16="http://schemas.microsoft.com/office/drawing/2014/main" id="{7456E5BC-5614-0F44-B353-A45384D4DC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1" y="2797"/>
                <a:ext cx="1107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algn="ctr"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US" altLang="zh-CN" b="1" kern="0" dirty="0">
                    <a:solidFill>
                      <a:srgbClr val="333333"/>
                    </a:solidFill>
                  </a:rPr>
                  <a:t>Technical Metadata </a:t>
                </a:r>
              </a:p>
            </p:txBody>
          </p:sp>
          <p:sp>
            <p:nvSpPr>
              <p:cNvPr id="67" name="Text Box 33">
                <a:extLst>
                  <a:ext uri="{FF2B5EF4-FFF2-40B4-BE49-F238E27FC236}">
                    <a16:creationId xmlns:a16="http://schemas.microsoft.com/office/drawing/2014/main" id="{42C3689B-E990-4B4E-A297-F4D40F9855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2" y="2779"/>
                <a:ext cx="1088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algn="ctr"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US" altLang="zh-CN" b="1" kern="0" dirty="0">
                    <a:solidFill>
                      <a:srgbClr val="333333"/>
                    </a:solidFill>
                  </a:rPr>
                  <a:t>Rights Metadata </a:t>
                </a:r>
              </a:p>
            </p:txBody>
          </p:sp>
          <p:sp>
            <p:nvSpPr>
              <p:cNvPr id="68" name="Text Box 34">
                <a:extLst>
                  <a:ext uri="{FF2B5EF4-FFF2-40B4-BE49-F238E27FC236}">
                    <a16:creationId xmlns:a16="http://schemas.microsoft.com/office/drawing/2014/main" id="{02A48A05-B128-A847-8923-83846E05D5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1" y="2794"/>
                <a:ext cx="1080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algn="ctr" eaLnBrk="1" fontAlgn="base" hangingPunct="1">
                  <a:spcBef>
                    <a:spcPct val="50000"/>
                  </a:spcBef>
                  <a:spcAft>
                    <a:spcPct val="0"/>
                  </a:spcAft>
                  <a:buFont typeface="Wingdings" pitchFamily="2" charset="2"/>
                  <a:buChar char="Ø"/>
                </a:pPr>
                <a:r>
                  <a:rPr lang="en-US" altLang="zh-CN" b="1" kern="0" dirty="0">
                    <a:solidFill>
                      <a:srgbClr val="333333"/>
                    </a:solidFill>
                  </a:rPr>
                  <a:t>Preservation Metadata</a:t>
                </a:r>
              </a:p>
            </p:txBody>
          </p:sp>
        </p:grpSp>
        <p:sp>
          <p:nvSpPr>
            <p:cNvPr id="75" name="Rectangle 12">
              <a:extLst>
                <a:ext uri="{FF2B5EF4-FFF2-40B4-BE49-F238E27FC236}">
                  <a16:creationId xmlns:a16="http://schemas.microsoft.com/office/drawing/2014/main" id="{399A6B91-7DBE-9F46-A7D9-5BF6F135251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472957" y="2398188"/>
              <a:ext cx="1758950" cy="962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15888" indent="-1158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§"/>
              </a:pPr>
              <a:r>
                <a:rPr 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Creation date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Last updated date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Data format</a:t>
              </a:r>
            </a:p>
          </p:txBody>
        </p:sp>
        <p:sp>
          <p:nvSpPr>
            <p:cNvPr id="76" name="Rectangle 12">
              <a:extLst>
                <a:ext uri="{FF2B5EF4-FFF2-40B4-BE49-F238E27FC236}">
                  <a16:creationId xmlns:a16="http://schemas.microsoft.com/office/drawing/2014/main" id="{855C1289-5FB5-4344-9EFE-19B4C40DBB4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8145966" y="2396671"/>
              <a:ext cx="159368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15888" indent="-1158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§"/>
              </a:pPr>
              <a:r>
                <a:rPr 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Copyright status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License terms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Rights holder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CFA829-D1D5-BE44-B732-951859D0F633}"/>
                </a:ext>
              </a:extLst>
            </p:cNvPr>
            <p:cNvSpPr/>
            <p:nvPr/>
          </p:nvSpPr>
          <p:spPr>
            <a:xfrm>
              <a:off x="6351017" y="2423858"/>
              <a:ext cx="1425199" cy="742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eaLnBrk="0" hangingPunct="0">
                <a:buFont typeface="Wingdings" pitchFamily="2" charset="2"/>
                <a:buChar char="§"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Identifier</a:t>
              </a:r>
            </a:p>
            <a:p>
              <a:pPr marL="285750" indent="-285750" eaLnBrk="0" hangingPunct="0">
                <a:buFont typeface="Wingdings" pitchFamily="2" charset="2"/>
                <a:buChar char="§"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Language</a:t>
              </a:r>
            </a:p>
            <a:p>
              <a:pPr marL="285750" indent="-285750" eaLnBrk="0" hangingPunct="0">
                <a:buFont typeface="Wingdings" pitchFamily="2" charset="2"/>
                <a:buChar char="§"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File 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3117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" y="78829"/>
            <a:ext cx="3490410" cy="5517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48638" y="263662"/>
            <a:ext cx="6180786" cy="87124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Data Guide</a:t>
            </a:r>
            <a:endParaRPr lang="en-GB" sz="36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91476" y="953697"/>
            <a:ext cx="8686800" cy="38635"/>
            <a:chOff x="2412375" y="693780"/>
            <a:chExt cx="9384673" cy="3863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12375" y="693780"/>
              <a:ext cx="93846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12375" y="732415"/>
              <a:ext cx="9384673" cy="0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3E6BA5B-736C-EC45-A924-967419230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76" y="2946211"/>
            <a:ext cx="3741968" cy="26078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57ACA9-8966-DC48-8DE7-4417FF376D5D}"/>
              </a:ext>
            </a:extLst>
          </p:cNvPr>
          <p:cNvSpPr txBox="1"/>
          <p:nvPr/>
        </p:nvSpPr>
        <p:spPr>
          <a:xfrm>
            <a:off x="394538" y="5646276"/>
            <a:ext cx="325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Data collection and creation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64E0FD-D133-2A42-A5CE-E16004EA74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122" y="2946211"/>
            <a:ext cx="3741968" cy="26078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40497FC-9E3B-9B40-ADFE-E165532F94B0}"/>
              </a:ext>
            </a:extLst>
          </p:cNvPr>
          <p:cNvSpPr txBox="1"/>
          <p:nvPr/>
        </p:nvSpPr>
        <p:spPr>
          <a:xfrm>
            <a:off x="4405428" y="5616782"/>
            <a:ext cx="3410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Information about publisher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35158A-E686-A242-8A40-CF11DC82264A}"/>
              </a:ext>
            </a:extLst>
          </p:cNvPr>
          <p:cNvSpPr txBox="1"/>
          <p:nvPr/>
        </p:nvSpPr>
        <p:spPr>
          <a:xfrm>
            <a:off x="8286681" y="5646275"/>
            <a:ext cx="24927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Citation information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C5E5DDC-A8DF-A74A-9265-37830E7E2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8368" y="2946210"/>
            <a:ext cx="3957756" cy="26078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6C73817-2715-7B4F-B7E5-40F59007C913}"/>
              </a:ext>
            </a:extLst>
          </p:cNvPr>
          <p:cNvSpPr/>
          <p:nvPr/>
        </p:nvSpPr>
        <p:spPr>
          <a:xfrm>
            <a:off x="274863" y="1861826"/>
            <a:ext cx="11514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How important is the following contextual information in the current CCVGD data dictionary in helping you </a:t>
            </a:r>
            <a:r>
              <a:rPr lang="en-US" b="1" u="sng" dirty="0">
                <a:solidFill>
                  <a:srgbClr val="000000"/>
                </a:solidFill>
                <a:latin typeface="Open Sans" panose="020B0606030504020204" pitchFamily="34" charset="0"/>
              </a:rPr>
              <a:t>reducing confusion, uncertainty, and ambiguity </a:t>
            </a:r>
            <a:r>
              <a:rPr lang="en-US" u="sng" dirty="0">
                <a:solidFill>
                  <a:srgbClr val="000000"/>
                </a:solidFill>
                <a:latin typeface="Open Sans" panose="020B0606030504020204" pitchFamily="34" charset="0"/>
              </a:rPr>
              <a:t>when working with datasets?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43A59FB-92B1-6B4E-9059-30C6CC52F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12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9CACE5-DCD7-6D48-AD3D-D5A111ABEC0F}"/>
              </a:ext>
            </a:extLst>
          </p:cNvPr>
          <p:cNvSpPr/>
          <p:nvPr/>
        </p:nvSpPr>
        <p:spPr>
          <a:xfrm>
            <a:off x="274863" y="1357539"/>
            <a:ext cx="3706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</a:rPr>
              <a:t>Survey sample: 33 participants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2011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" y="78829"/>
            <a:ext cx="3490410" cy="5517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48638" y="263662"/>
            <a:ext cx="6180786" cy="87124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Data Guide</a:t>
            </a:r>
            <a:endParaRPr lang="en-GB" sz="36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91476" y="953697"/>
            <a:ext cx="8686800" cy="38635"/>
            <a:chOff x="2412375" y="693780"/>
            <a:chExt cx="9384673" cy="3863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12375" y="693780"/>
              <a:ext cx="93846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12375" y="732415"/>
              <a:ext cx="9384673" cy="0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85026E9-4BD3-CD4F-86CD-04B9BBC34C1B}"/>
              </a:ext>
            </a:extLst>
          </p:cNvPr>
          <p:cNvSpPr/>
          <p:nvPr/>
        </p:nvSpPr>
        <p:spPr>
          <a:xfrm>
            <a:off x="378161" y="1501778"/>
            <a:ext cx="11117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How important is the following information that might help you </a:t>
            </a:r>
            <a:r>
              <a:rPr lang="en-US" b="1" u="sng" dirty="0">
                <a:solidFill>
                  <a:srgbClr val="000000"/>
                </a:solidFill>
                <a:latin typeface="Open Sans" panose="020B0606030504020204" pitchFamily="34" charset="0"/>
              </a:rPr>
              <a:t>gain insights</a:t>
            </a:r>
            <a:r>
              <a:rPr lang="en-US" u="sng" dirty="0">
                <a:solidFill>
                  <a:srgbClr val="000000"/>
                </a:solidFill>
                <a:latin typeface="Open Sans" panose="020B0606030504020204" pitchFamily="34" charset="0"/>
              </a:rPr>
              <a:t> when working with datasets?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4286F2-DC66-5948-929B-8172DDBDA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456926"/>
            <a:ext cx="3869895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101821-14CD-B744-816F-BE2A16958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3244" y="2456927"/>
            <a:ext cx="4094506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A8080E-7AB6-DB42-99E1-A27C36E38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7232" y="2447850"/>
            <a:ext cx="3840480" cy="27416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0E0AFB-8553-2E4B-9190-9F55A812666D}"/>
              </a:ext>
            </a:extLst>
          </p:cNvPr>
          <p:cNvSpPr/>
          <p:nvPr/>
        </p:nvSpPr>
        <p:spPr>
          <a:xfrm>
            <a:off x="8567817" y="5302911"/>
            <a:ext cx="3403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Examples of how the data has been used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805FBB-E835-BC48-A102-AAC146E54928}"/>
              </a:ext>
            </a:extLst>
          </p:cNvPr>
          <p:cNvSpPr/>
          <p:nvPr/>
        </p:nvSpPr>
        <p:spPr>
          <a:xfrm>
            <a:off x="4461926" y="5304601"/>
            <a:ext cx="31954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Potential uses of a dataset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058C2F-13DF-DE4A-B9F1-6A8C79F97142}"/>
              </a:ext>
            </a:extLst>
          </p:cNvPr>
          <p:cNvSpPr/>
          <p:nvPr/>
        </p:nvSpPr>
        <p:spPr>
          <a:xfrm>
            <a:off x="378161" y="5304601"/>
            <a:ext cx="31733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Publisher's purposes for collecting and publishing the datasets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C1A0CDE-46E4-5746-AFC0-D6294FC2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45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" y="78829"/>
            <a:ext cx="3490410" cy="5517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48638" y="263662"/>
            <a:ext cx="6180786" cy="87124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Data Guide</a:t>
            </a:r>
            <a:endParaRPr lang="en-GB" sz="36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91476" y="953697"/>
            <a:ext cx="8686800" cy="38635"/>
            <a:chOff x="2412375" y="693780"/>
            <a:chExt cx="9384673" cy="3863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12375" y="693780"/>
              <a:ext cx="93846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12375" y="732415"/>
              <a:ext cx="9384673" cy="0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1F83902-8C26-314D-8690-E310F044997C}"/>
              </a:ext>
            </a:extLst>
          </p:cNvPr>
          <p:cNvSpPr/>
          <p:nvPr/>
        </p:nvSpPr>
        <p:spPr>
          <a:xfrm>
            <a:off x="684180" y="1320657"/>
            <a:ext cx="10823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How important is the following information that might help you </a:t>
            </a:r>
            <a:r>
              <a:rPr lang="en-US" b="1" u="sng" dirty="0">
                <a:solidFill>
                  <a:srgbClr val="000000"/>
                </a:solidFill>
                <a:latin typeface="Open Sans" panose="020B0606030504020204" pitchFamily="34" charset="0"/>
              </a:rPr>
              <a:t>find connections between datasets</a:t>
            </a:r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</a:rPr>
              <a:t>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ECC56C-B528-C241-A5FF-1AFBE29BD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68" y="2164672"/>
            <a:ext cx="4495223" cy="2740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97D33B-888C-C749-AF7A-B2E2340D2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567" y="2150816"/>
            <a:ext cx="4613359" cy="267947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61B2159-5825-994D-8B30-647596C5871A}"/>
              </a:ext>
            </a:extLst>
          </p:cNvPr>
          <p:cNvSpPr/>
          <p:nvPr/>
        </p:nvSpPr>
        <p:spPr>
          <a:xfrm>
            <a:off x="829815" y="5024910"/>
            <a:ext cx="42458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The relationships (scenario-based connections) with other datasets within the same data repository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7E4898-5116-A243-9B47-3B2DCA385CD6}"/>
              </a:ext>
            </a:extLst>
          </p:cNvPr>
          <p:cNvSpPr/>
          <p:nvPr/>
        </p:nvSpPr>
        <p:spPr>
          <a:xfrm>
            <a:off x="5680568" y="5074842"/>
            <a:ext cx="49458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Cross-linking to other sites' data that related to the data that you are looking at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040A7C0-B26D-E54A-A55E-90ADD81D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49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" y="78829"/>
            <a:ext cx="3490410" cy="5517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48638" y="263662"/>
            <a:ext cx="6180786" cy="87124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Data Guide</a:t>
            </a:r>
            <a:endParaRPr lang="en-GB" sz="36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91476" y="953697"/>
            <a:ext cx="8686800" cy="38635"/>
            <a:chOff x="2412375" y="693780"/>
            <a:chExt cx="9384673" cy="3863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12375" y="693780"/>
              <a:ext cx="93846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12375" y="732415"/>
              <a:ext cx="9384673" cy="0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D4F9AF3-9AAD-4B48-9224-8E24886C2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77" y="2307478"/>
            <a:ext cx="5194300" cy="3086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CE6811-BEC8-BE40-840E-F39CF503835D}"/>
              </a:ext>
            </a:extLst>
          </p:cNvPr>
          <p:cNvSpPr/>
          <p:nvPr/>
        </p:nvSpPr>
        <p:spPr>
          <a:xfrm>
            <a:off x="332508" y="1398028"/>
            <a:ext cx="11305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How important is the following information that might help you </a:t>
            </a:r>
            <a:r>
              <a:rPr lang="en-US" b="1" u="sng" dirty="0">
                <a:solidFill>
                  <a:srgbClr val="000000"/>
                </a:solidFill>
                <a:latin typeface="Open Sans" panose="020B0606030504020204" pitchFamily="34" charset="0"/>
              </a:rPr>
              <a:t>structure the datasets</a:t>
            </a:r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</a:rPr>
              <a:t>? 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(knowing how data inside the current database is organized?)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5117D2-0963-4C45-B37A-E32D8C020FAB}"/>
              </a:ext>
            </a:extLst>
          </p:cNvPr>
          <p:cNvSpPr/>
          <p:nvPr/>
        </p:nvSpPr>
        <p:spPr>
          <a:xfrm>
            <a:off x="1746271" y="5656697"/>
            <a:ext cx="25218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Open Sans" panose="020B0606030504020204" pitchFamily="34" charset="0"/>
              </a:rPr>
              <a:t>Database schema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D99AA8-238D-5E4F-ACE6-B44509618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5161" y="2318648"/>
            <a:ext cx="5397345" cy="30749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E2CDF8-A9C4-E449-AFD5-536DDDF6695C}"/>
              </a:ext>
            </a:extLst>
          </p:cNvPr>
          <p:cNvSpPr txBox="1"/>
          <p:nvPr/>
        </p:nvSpPr>
        <p:spPr>
          <a:xfrm>
            <a:off x="7271395" y="5650224"/>
            <a:ext cx="2824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History of data formats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5772198-FDB3-D24B-A046-0AF7B633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80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" y="78829"/>
            <a:ext cx="3490410" cy="5517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48637" y="272190"/>
            <a:ext cx="6180786" cy="87124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Data Guide</a:t>
            </a:r>
            <a:endParaRPr lang="en-GB" sz="36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91476" y="953697"/>
            <a:ext cx="8686800" cy="38635"/>
            <a:chOff x="2412375" y="693780"/>
            <a:chExt cx="9384673" cy="3863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12375" y="693780"/>
              <a:ext cx="93846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12375" y="732415"/>
              <a:ext cx="9384673" cy="0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98D9A94-2240-834F-9839-B251B999C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891" y="2277984"/>
            <a:ext cx="5006109" cy="30774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4E54E8-DF57-C24A-9C56-3A41DF9E929E}"/>
              </a:ext>
            </a:extLst>
          </p:cNvPr>
          <p:cNvSpPr/>
          <p:nvPr/>
        </p:nvSpPr>
        <p:spPr>
          <a:xfrm>
            <a:off x="531689" y="1490726"/>
            <a:ext cx="11036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Overall, to what extent do you think a </a:t>
            </a:r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</a:rPr>
              <a:t>Data Guide 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can help with using the datasets?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17A2B2-06CF-A548-BA29-43430B94826A}"/>
              </a:ext>
            </a:extLst>
          </p:cNvPr>
          <p:cNvSpPr/>
          <p:nvPr/>
        </p:nvSpPr>
        <p:spPr>
          <a:xfrm>
            <a:off x="2782054" y="5355409"/>
            <a:ext cx="17331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Open Sans" panose="020B0606030504020204" pitchFamily="34" charset="0"/>
              </a:rPr>
              <a:t>Data Guide </a:t>
            </a:r>
            <a:endParaRPr lang="en-US" sz="2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94DB4-EB06-C841-869B-16E245BE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16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B15A0D-DBE8-124F-80AC-FFDF3EA9DF37}"/>
              </a:ext>
            </a:extLst>
          </p:cNvPr>
          <p:cNvSpPr/>
          <p:nvPr/>
        </p:nvSpPr>
        <p:spPr>
          <a:xfrm>
            <a:off x="6562436" y="2142738"/>
            <a:ext cx="50061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 and creation process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about publisher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Citation information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Publisher's purposes for collecting and publishing the datasets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Potential uses of a dataset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Examples of how the data has been used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relationships (scenario-based connections) with other datasets within the same data portal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Cross-linking to other sites' data that related to the data that you are looking at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schema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History of data format</a:t>
            </a:r>
          </a:p>
        </p:txBody>
      </p:sp>
    </p:spTree>
    <p:extLst>
      <p:ext uri="{BB962C8B-B14F-4D97-AF65-F5344CB8AC3E}">
        <p14:creationId xmlns:p14="http://schemas.microsoft.com/office/powerpoint/2010/main" val="3034934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" y="78829"/>
            <a:ext cx="3490410" cy="5517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3491476" y="953697"/>
            <a:ext cx="8686800" cy="38635"/>
            <a:chOff x="2412375" y="693780"/>
            <a:chExt cx="9384673" cy="3863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12375" y="693780"/>
              <a:ext cx="93846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12375" y="732415"/>
              <a:ext cx="9384673" cy="0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547FB23-B691-C548-AEDD-CF5CAA03AD80}"/>
              </a:ext>
            </a:extLst>
          </p:cNvPr>
          <p:cNvSpPr txBox="1"/>
          <p:nvPr/>
        </p:nvSpPr>
        <p:spPr>
          <a:xfrm>
            <a:off x="2115231" y="2648864"/>
            <a:ext cx="85361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Thank you &amp; 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B24E4-E8DA-CF47-BA59-1365607B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" y="78829"/>
            <a:ext cx="3490410" cy="5517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48638" y="263662"/>
            <a:ext cx="6180786" cy="871247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/>
                <a:latin typeface="Arial" charset="0"/>
                <a:ea typeface="Arial" charset="0"/>
                <a:cs typeface="Arial" charset="0"/>
              </a:rPr>
              <a:t>Project Overview</a:t>
            </a:r>
            <a:endParaRPr lang="en-GB" sz="36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91476" y="953697"/>
            <a:ext cx="8686800" cy="38635"/>
            <a:chOff x="2412375" y="693780"/>
            <a:chExt cx="9384673" cy="3863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12375" y="693780"/>
              <a:ext cx="93846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12375" y="732415"/>
              <a:ext cx="9384673" cy="0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Google Shape;143;p26">
            <a:extLst>
              <a:ext uri="{FF2B5EF4-FFF2-40B4-BE49-F238E27FC236}">
                <a16:creationId xmlns:a16="http://schemas.microsoft.com/office/drawing/2014/main" id="{EFE3CBBC-B3EF-B74C-93BC-AFB96DA7F119}"/>
              </a:ext>
            </a:extLst>
          </p:cNvPr>
          <p:cNvSpPr txBox="1">
            <a:spLocks/>
          </p:cNvSpPr>
          <p:nvPr/>
        </p:nvSpPr>
        <p:spPr>
          <a:xfrm>
            <a:off x="365689" y="2357515"/>
            <a:ext cx="7469187" cy="326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4290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2100"/>
              <a:buFont typeface="Wingdings" pitchFamily="2" charset="2"/>
              <a:buChar char="§"/>
            </a:pPr>
            <a:r>
              <a:rPr lang="en-US" sz="2400" dirty="0"/>
              <a:t>Led by East Asian Library (EAL), University Library System (ULS)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Wingdings" pitchFamily="2" charset="2"/>
              <a:buChar char="Ø"/>
            </a:pPr>
            <a:r>
              <a:rPr lang="en-US" dirty="0"/>
              <a:t>Supported by the Provost in 2018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Wingdings" pitchFamily="2" charset="2"/>
              <a:buChar char="Ø"/>
            </a:pPr>
            <a:r>
              <a:rPr lang="en-US" dirty="0"/>
              <a:t>Collaborate with School of Computing and Information</a:t>
            </a:r>
            <a:endParaRPr lang="en-US" sz="2400" dirty="0"/>
          </a:p>
          <a:p>
            <a:pPr marL="361950" indent="-34290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2100"/>
              <a:buFont typeface="Wingdings" pitchFamily="2" charset="2"/>
              <a:buChar char="§"/>
            </a:pPr>
            <a:r>
              <a:rPr lang="en-US" sz="2400" dirty="0"/>
              <a:t>Aim to extract data from ULS’s Chinese village gazetteer collection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Wingdings" pitchFamily="2" charset="2"/>
              <a:buChar char="Ø"/>
            </a:pPr>
            <a:r>
              <a:rPr lang="en-US" dirty="0"/>
              <a:t>12 Topics include Natural Information, Population, Politics and Management, Economics, Education, etc.</a:t>
            </a:r>
          </a:p>
        </p:txBody>
      </p:sp>
      <p:pic>
        <p:nvPicPr>
          <p:cNvPr id="24" name="Google Shape;144;p26">
            <a:extLst>
              <a:ext uri="{FF2B5EF4-FFF2-40B4-BE49-F238E27FC236}">
                <a16:creationId xmlns:a16="http://schemas.microsoft.com/office/drawing/2014/main" id="{504B3BA8-969D-4A43-9876-CB393EC7BDF4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107" y="3799478"/>
            <a:ext cx="2863725" cy="21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45;p26">
            <a:extLst>
              <a:ext uri="{FF2B5EF4-FFF2-40B4-BE49-F238E27FC236}">
                <a16:creationId xmlns:a16="http://schemas.microsoft.com/office/drawing/2014/main" id="{F8653F28-341F-C741-BB0C-7F63475B69E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682" y="1251478"/>
            <a:ext cx="2710473" cy="22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CE7CCD-0E21-984B-9060-576FC6D9E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F1A445-14C2-4347-A41B-D63CC8013E8F}"/>
              </a:ext>
            </a:extLst>
          </p:cNvPr>
          <p:cNvSpPr/>
          <p:nvPr/>
        </p:nvSpPr>
        <p:spPr>
          <a:xfrm>
            <a:off x="365689" y="1276773"/>
            <a:ext cx="7469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Contemporary Chinese Village Gazetteer Data Project (CCVG Data)</a:t>
            </a:r>
          </a:p>
        </p:txBody>
      </p:sp>
    </p:spTree>
    <p:extLst>
      <p:ext uri="{BB962C8B-B14F-4D97-AF65-F5344CB8AC3E}">
        <p14:creationId xmlns:p14="http://schemas.microsoft.com/office/powerpoint/2010/main" val="39365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" y="78829"/>
            <a:ext cx="3490410" cy="5517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48638" y="263662"/>
            <a:ext cx="6180786" cy="871247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/>
                <a:latin typeface="Arial" charset="0"/>
                <a:ea typeface="Arial" charset="0"/>
                <a:cs typeface="Arial" charset="0"/>
              </a:rPr>
              <a:t>Project Overview</a:t>
            </a:r>
            <a:endParaRPr lang="en-GB" sz="36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91476" y="953697"/>
            <a:ext cx="8686800" cy="38635"/>
            <a:chOff x="2412375" y="693780"/>
            <a:chExt cx="9384673" cy="3863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12375" y="693780"/>
              <a:ext cx="93846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12375" y="732415"/>
              <a:ext cx="9384673" cy="0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Google Shape;143;p26">
            <a:extLst>
              <a:ext uri="{FF2B5EF4-FFF2-40B4-BE49-F238E27FC236}">
                <a16:creationId xmlns:a16="http://schemas.microsoft.com/office/drawing/2014/main" id="{EFE3CBBC-B3EF-B74C-93BC-AFB96DA7F119}"/>
              </a:ext>
            </a:extLst>
          </p:cNvPr>
          <p:cNvSpPr txBox="1">
            <a:spLocks/>
          </p:cNvSpPr>
          <p:nvPr/>
        </p:nvSpPr>
        <p:spPr>
          <a:xfrm>
            <a:off x="494942" y="1485374"/>
            <a:ext cx="7469187" cy="326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0" lvl="0" indent="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2100"/>
              <a:buNone/>
            </a:pPr>
            <a:r>
              <a:rPr lang="en-US" sz="2400" dirty="0"/>
              <a:t>Focus on administrative villages in China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-US" dirty="0"/>
              <a:t>Present: 1,</a:t>
            </a:r>
            <a:r>
              <a:rPr lang="en-US" altLang="zh-CN" dirty="0"/>
              <a:t>8</a:t>
            </a:r>
            <a:r>
              <a:rPr lang="en-US" dirty="0"/>
              <a:t>00 villages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-US" sz="2400" dirty="0"/>
              <a:t>Cover 31 provinces (including municipalities), 212 cities, 510 counties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-US" dirty="0"/>
              <a:t>Goal: reach 2,500-3,000</a:t>
            </a:r>
          </a:p>
          <a:p>
            <a:pPr lvl="0" indent="-20955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100"/>
            </a:pPr>
            <a:r>
              <a:rPr lang="en-US" sz="2400" dirty="0"/>
              <a:t>Extracted Data in 18 categories and 147 subcategories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-US" dirty="0"/>
              <a:t>E.g., Number of Civil Mediations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-US" dirty="0"/>
              <a:t>E.g., Agricultural / Industrial / Household / Commercial Electricity Price</a:t>
            </a:r>
          </a:p>
        </p:txBody>
      </p:sp>
      <p:pic>
        <p:nvPicPr>
          <p:cNvPr id="11" name="Google Shape;152;p27">
            <a:extLst>
              <a:ext uri="{FF2B5EF4-FFF2-40B4-BE49-F238E27FC236}">
                <a16:creationId xmlns:a16="http://schemas.microsoft.com/office/drawing/2014/main" id="{C8209F78-E777-094A-96EF-FD27E5CBB800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834" y="1336545"/>
            <a:ext cx="2927998" cy="219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53;p27">
            <a:extLst>
              <a:ext uri="{FF2B5EF4-FFF2-40B4-BE49-F238E27FC236}">
                <a16:creationId xmlns:a16="http://schemas.microsoft.com/office/drawing/2014/main" id="{B98A3D20-B7DB-7D4F-B997-2B41129272EA}"/>
              </a:ext>
            </a:extLst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8296" y="3734180"/>
            <a:ext cx="1569549" cy="223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152967-4427-0448-BFAB-5CA893B9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4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" y="78829"/>
            <a:ext cx="3490410" cy="5517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48638" y="263662"/>
            <a:ext cx="6766950" cy="871247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/>
                <a:latin typeface="Arial" charset="0"/>
                <a:ea typeface="Arial" charset="0"/>
                <a:cs typeface="Arial" charset="0"/>
              </a:rPr>
              <a:t>Project Overview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—</a:t>
            </a:r>
            <a:r>
              <a:rPr lang="en-GB" sz="3600" b="1" dirty="0">
                <a:latin typeface="Arial" charset="0"/>
                <a:ea typeface="Arial" charset="0"/>
                <a:cs typeface="Arial" charset="0"/>
              </a:rPr>
              <a:t>Datasets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91476" y="953697"/>
            <a:ext cx="8686800" cy="38635"/>
            <a:chOff x="2412375" y="693780"/>
            <a:chExt cx="9384673" cy="3863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12375" y="693780"/>
              <a:ext cx="93846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12375" y="732415"/>
              <a:ext cx="9384673" cy="0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152967-4427-0448-BFAB-5CA893B9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3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5CFB6C-7715-7A40-BD1D-E31AE0693F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26" y="1500137"/>
            <a:ext cx="6153954" cy="53212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8CA14A-2FF5-6B4B-A360-F635B16F6F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095" y="1500137"/>
            <a:ext cx="6125094" cy="52515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83FC0E-8825-FA40-9C19-21C708210A96}"/>
              </a:ext>
            </a:extLst>
          </p:cNvPr>
          <p:cNvSpPr txBox="1"/>
          <p:nvPr/>
        </p:nvSpPr>
        <p:spPr>
          <a:xfrm>
            <a:off x="310126" y="105198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18 datasets in total</a:t>
            </a:r>
          </a:p>
        </p:txBody>
      </p:sp>
    </p:spTree>
    <p:extLst>
      <p:ext uri="{BB962C8B-B14F-4D97-AF65-F5344CB8AC3E}">
        <p14:creationId xmlns:p14="http://schemas.microsoft.com/office/powerpoint/2010/main" val="78169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" y="78829"/>
            <a:ext cx="3490410" cy="5517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48638" y="263662"/>
            <a:ext cx="6180786" cy="87124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Project Overview—</a:t>
            </a:r>
            <a:r>
              <a:rPr lang="en-GB" sz="3600" b="1" dirty="0">
                <a:latin typeface="Arial" charset="0"/>
                <a:ea typeface="Arial" charset="0"/>
                <a:cs typeface="Arial" charset="0"/>
              </a:rPr>
              <a:t>Data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91476" y="953697"/>
            <a:ext cx="8686800" cy="38635"/>
            <a:chOff x="2412375" y="693780"/>
            <a:chExt cx="9384673" cy="3863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12375" y="693780"/>
              <a:ext cx="93846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12375" y="732415"/>
              <a:ext cx="9384673" cy="0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152967-4427-0448-BFAB-5CA893B9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D65C7-8E69-C249-AE3B-22313030B8A5}"/>
              </a:ext>
            </a:extLst>
          </p:cNvPr>
          <p:cNvSpPr txBox="1"/>
          <p:nvPr/>
        </p:nvSpPr>
        <p:spPr>
          <a:xfrm>
            <a:off x="256041" y="1265970"/>
            <a:ext cx="5085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Example: CSV (Economy - Yearly 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经济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年度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1594E-A1CB-394B-A521-960D5DB7A1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0" y="1765299"/>
            <a:ext cx="111125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3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" y="78829"/>
            <a:ext cx="3490410" cy="5517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48638" y="263662"/>
            <a:ext cx="6180786" cy="871247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/>
                <a:latin typeface="Arial" charset="0"/>
                <a:ea typeface="Arial" charset="0"/>
                <a:cs typeface="Arial" charset="0"/>
              </a:rPr>
              <a:t>Metadata Design</a:t>
            </a:r>
            <a:endParaRPr lang="en-GB" sz="36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91476" y="953697"/>
            <a:ext cx="8686800" cy="38635"/>
            <a:chOff x="2412375" y="693780"/>
            <a:chExt cx="9384673" cy="3863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12375" y="693780"/>
              <a:ext cx="93846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12375" y="732415"/>
              <a:ext cx="9384673" cy="0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AutoShape 3">
            <a:extLst>
              <a:ext uri="{FF2B5EF4-FFF2-40B4-BE49-F238E27FC236}">
                <a16:creationId xmlns:a16="http://schemas.microsoft.com/office/drawing/2014/main" id="{BECA7CF0-3B7E-3B4E-9463-166341FB58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09570" y="2727148"/>
            <a:ext cx="465137" cy="531813"/>
          </a:xfrm>
          <a:prstGeom prst="chevron">
            <a:avLst>
              <a:gd name="adj" fmla="val 52514"/>
            </a:avLst>
          </a:prstGeom>
          <a:solidFill>
            <a:srgbClr val="FF6161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AutoShape 4">
            <a:extLst>
              <a:ext uri="{FF2B5EF4-FFF2-40B4-BE49-F238E27FC236}">
                <a16:creationId xmlns:a16="http://schemas.microsoft.com/office/drawing/2014/main" id="{54FAD252-544B-3F43-BC54-B462F8B7DA58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90160" y="2770103"/>
            <a:ext cx="463550" cy="531813"/>
          </a:xfrm>
          <a:prstGeom prst="chevron">
            <a:avLst>
              <a:gd name="adj" fmla="val 52514"/>
            </a:avLst>
          </a:prstGeom>
          <a:solidFill>
            <a:srgbClr val="A8D02A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" name="AutoShape 35">
            <a:extLst>
              <a:ext uri="{FF2B5EF4-FFF2-40B4-BE49-F238E27FC236}">
                <a16:creationId xmlns:a16="http://schemas.microsoft.com/office/drawing/2014/main" id="{EDE7BC17-80B6-C943-83DA-CE4B8A6569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26035" y="4794547"/>
            <a:ext cx="1892300" cy="476250"/>
          </a:xfrm>
          <a:prstGeom prst="roundRect">
            <a:avLst>
              <a:gd name="adj" fmla="val 50000"/>
            </a:avLst>
          </a:prstGeom>
          <a:solidFill>
            <a:srgbClr val="FDF58D"/>
          </a:solidFill>
          <a:ln w="28575" algn="ctr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</a:rPr>
              <a:t>Finished</a:t>
            </a:r>
          </a:p>
        </p:txBody>
      </p:sp>
      <p:sp>
        <p:nvSpPr>
          <p:cNvPr id="85" name="AutoShape 36">
            <a:extLst>
              <a:ext uri="{FF2B5EF4-FFF2-40B4-BE49-F238E27FC236}">
                <a16:creationId xmlns:a16="http://schemas.microsoft.com/office/drawing/2014/main" id="{9C3F1E7E-49E3-D448-B227-110521B56B4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39637" y="4818400"/>
            <a:ext cx="1890713" cy="476250"/>
          </a:xfrm>
          <a:prstGeom prst="roundRect">
            <a:avLst>
              <a:gd name="adj" fmla="val 50000"/>
            </a:avLst>
          </a:prstGeom>
          <a:solidFill>
            <a:srgbClr val="FDF58D"/>
          </a:solidFill>
          <a:ln w="28575" algn="ctr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</a:rPr>
              <a:t>In the progress</a:t>
            </a:r>
          </a:p>
        </p:txBody>
      </p:sp>
      <p:sp>
        <p:nvSpPr>
          <p:cNvPr id="86" name="AutoShape 37">
            <a:extLst>
              <a:ext uri="{FF2B5EF4-FFF2-40B4-BE49-F238E27FC236}">
                <a16:creationId xmlns:a16="http://schemas.microsoft.com/office/drawing/2014/main" id="{166AC93A-F08C-0742-97EC-67EF3E9BC7DD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79315" y="4824534"/>
            <a:ext cx="1890713" cy="476250"/>
          </a:xfrm>
          <a:prstGeom prst="roundRect">
            <a:avLst>
              <a:gd name="adj" fmla="val 50000"/>
            </a:avLst>
          </a:prstGeom>
          <a:solidFill>
            <a:srgbClr val="FDF58D"/>
          </a:solidFill>
          <a:ln w="28575" algn="ctr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itchFamily="34" charset="0"/>
              </a:rPr>
              <a:t>Future plan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01489D-EBE2-C046-B3AB-EFEC2A3385FA}"/>
              </a:ext>
            </a:extLst>
          </p:cNvPr>
          <p:cNvGrpSpPr/>
          <p:nvPr/>
        </p:nvGrpSpPr>
        <p:grpSpPr>
          <a:xfrm>
            <a:off x="1027123" y="1751496"/>
            <a:ext cx="2743200" cy="2743200"/>
            <a:chOff x="2498494" y="1951702"/>
            <a:chExt cx="1985963" cy="1993900"/>
          </a:xfrm>
        </p:grpSpPr>
        <p:sp>
          <p:nvSpPr>
            <p:cNvPr id="59" name="Oval 10">
              <a:extLst>
                <a:ext uri="{FF2B5EF4-FFF2-40B4-BE49-F238E27FC236}">
                  <a16:creationId xmlns:a16="http://schemas.microsoft.com/office/drawing/2014/main" id="{ADE6DBF9-D599-E249-99F1-F01BCA343D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98494" y="1951702"/>
              <a:ext cx="1985963" cy="1993900"/>
            </a:xfrm>
            <a:prstGeom prst="ellipse">
              <a:avLst/>
            </a:prstGeom>
            <a:gradFill rotWithShape="1">
              <a:gsLst>
                <a:gs pos="0">
                  <a:srgbClr val="5CB1FE">
                    <a:gamma/>
                    <a:tint val="0"/>
                    <a:invGamma/>
                  </a:srgbClr>
                </a:gs>
                <a:gs pos="50000">
                  <a:srgbClr val="5CB1FE"/>
                </a:gs>
                <a:gs pos="100000">
                  <a:srgbClr val="5CB1FE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0" name="Oval 11">
              <a:extLst>
                <a:ext uri="{FF2B5EF4-FFF2-40B4-BE49-F238E27FC236}">
                  <a16:creationId xmlns:a16="http://schemas.microsoft.com/office/drawing/2014/main" id="{72A528CD-81AC-ED44-BE41-5E9E8AE6F9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98494" y="1951702"/>
              <a:ext cx="1985963" cy="1993900"/>
            </a:xfrm>
            <a:prstGeom prst="ellipse">
              <a:avLst/>
            </a:prstGeom>
            <a:gradFill rotWithShape="1">
              <a:gsLst>
                <a:gs pos="0">
                  <a:srgbClr val="5CB1FE">
                    <a:alpha val="32001"/>
                  </a:srgbClr>
                </a:gs>
                <a:gs pos="100000">
                  <a:srgbClr val="5CB1FE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1" name="Oval 12">
              <a:extLst>
                <a:ext uri="{FF2B5EF4-FFF2-40B4-BE49-F238E27FC236}">
                  <a16:creationId xmlns:a16="http://schemas.microsoft.com/office/drawing/2014/main" id="{EA87B2F3-A36F-D442-93C5-D2C24C2800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28669" y="2081877"/>
              <a:ext cx="1725613" cy="1733550"/>
            </a:xfrm>
            <a:prstGeom prst="ellipse">
              <a:avLst/>
            </a:prstGeom>
            <a:gradFill rotWithShape="1">
              <a:gsLst>
                <a:gs pos="0">
                  <a:srgbClr val="5CB1FE">
                    <a:gamma/>
                    <a:shade val="54118"/>
                    <a:invGamma/>
                  </a:srgbClr>
                </a:gs>
                <a:gs pos="50000">
                  <a:srgbClr val="5CB1FE"/>
                </a:gs>
                <a:gs pos="100000">
                  <a:srgbClr val="5CB1FE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2" name="Oval 13">
              <a:extLst>
                <a:ext uri="{FF2B5EF4-FFF2-40B4-BE49-F238E27FC236}">
                  <a16:creationId xmlns:a16="http://schemas.microsoft.com/office/drawing/2014/main" id="{7D367622-A46C-384D-9650-7DBA9F16A32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30257" y="2085052"/>
              <a:ext cx="1725612" cy="1733550"/>
            </a:xfrm>
            <a:prstGeom prst="ellipse">
              <a:avLst/>
            </a:prstGeom>
            <a:gradFill rotWithShape="1">
              <a:gsLst>
                <a:gs pos="0">
                  <a:srgbClr val="5CB1FE">
                    <a:gamma/>
                    <a:shade val="63529"/>
                    <a:invGamma/>
                  </a:srgbClr>
                </a:gs>
                <a:gs pos="100000">
                  <a:srgbClr val="5CB1FE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3" name="Oval 14">
              <a:extLst>
                <a:ext uri="{FF2B5EF4-FFF2-40B4-BE49-F238E27FC236}">
                  <a16:creationId xmlns:a16="http://schemas.microsoft.com/office/drawing/2014/main" id="{61A8F7CD-9D62-0F4F-BF04-8B1F31D8EE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14394" y="2169190"/>
              <a:ext cx="1554163" cy="156051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64" name="Group 15">
              <a:extLst>
                <a:ext uri="{FF2B5EF4-FFF2-40B4-BE49-F238E27FC236}">
                  <a16:creationId xmlns:a16="http://schemas.microsoft.com/office/drawing/2014/main" id="{E01835EB-2A9B-2F44-8892-29645E8E3B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9794" y="2191415"/>
              <a:ext cx="1503363" cy="1511300"/>
              <a:chOff x="4166" y="1706"/>
              <a:chExt cx="1252" cy="1252"/>
            </a:xfrm>
          </p:grpSpPr>
          <p:sp>
            <p:nvSpPr>
              <p:cNvPr id="65" name="Oval 16">
                <a:extLst>
                  <a:ext uri="{FF2B5EF4-FFF2-40B4-BE49-F238E27FC236}">
                    <a16:creationId xmlns:a16="http://schemas.microsoft.com/office/drawing/2014/main" id="{27D3AB08-2485-3E43-B276-6A61F03FAB0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6" name="Oval 17">
                <a:extLst>
                  <a:ext uri="{FF2B5EF4-FFF2-40B4-BE49-F238E27FC236}">
                    <a16:creationId xmlns:a16="http://schemas.microsoft.com/office/drawing/2014/main" id="{B739F497-F769-2B4C-A339-D52EF28BB3E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7" name="Oval 18">
                <a:extLst>
                  <a:ext uri="{FF2B5EF4-FFF2-40B4-BE49-F238E27FC236}">
                    <a16:creationId xmlns:a16="http://schemas.microsoft.com/office/drawing/2014/main" id="{509F80AF-AF06-1643-8BF9-9F9919FEFEE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8" name="Oval 19">
                <a:extLst>
                  <a:ext uri="{FF2B5EF4-FFF2-40B4-BE49-F238E27FC236}">
                    <a16:creationId xmlns:a16="http://schemas.microsoft.com/office/drawing/2014/main" id="{BFD31D65-0AFD-D84A-98D8-A5268B81666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7" name="Text Box 38">
              <a:extLst>
                <a:ext uri="{FF2B5EF4-FFF2-40B4-BE49-F238E27FC236}">
                  <a16:creationId xmlns:a16="http://schemas.microsoft.com/office/drawing/2014/main" id="{C873C576-8560-F34F-A197-6C6F21EB38A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28933" y="2580626"/>
              <a:ext cx="155523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Data 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Dictionary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F3A1DD1-8527-3140-BADA-DE842CC84811}"/>
              </a:ext>
            </a:extLst>
          </p:cNvPr>
          <p:cNvGrpSpPr/>
          <p:nvPr/>
        </p:nvGrpSpPr>
        <p:grpSpPr>
          <a:xfrm>
            <a:off x="4512131" y="1747303"/>
            <a:ext cx="2743200" cy="2743200"/>
            <a:chOff x="5014682" y="1958052"/>
            <a:chExt cx="1985962" cy="1993900"/>
          </a:xfrm>
        </p:grpSpPr>
        <p:sp>
          <p:nvSpPr>
            <p:cNvPr id="69" name="Oval 20">
              <a:extLst>
                <a:ext uri="{FF2B5EF4-FFF2-40B4-BE49-F238E27FC236}">
                  <a16:creationId xmlns:a16="http://schemas.microsoft.com/office/drawing/2014/main" id="{850ECC05-552A-2F44-B6E5-6E921ED59E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14682" y="1958052"/>
              <a:ext cx="1985962" cy="1993900"/>
            </a:xfrm>
            <a:prstGeom prst="ellipse">
              <a:avLst/>
            </a:prstGeom>
            <a:gradFill rotWithShape="1">
              <a:gsLst>
                <a:gs pos="0">
                  <a:srgbClr val="FF6161">
                    <a:gamma/>
                    <a:tint val="0"/>
                    <a:invGamma/>
                  </a:srgbClr>
                </a:gs>
                <a:gs pos="50000">
                  <a:srgbClr val="FF6161"/>
                </a:gs>
                <a:gs pos="100000">
                  <a:srgbClr val="FF6161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0" name="Oval 21">
              <a:extLst>
                <a:ext uri="{FF2B5EF4-FFF2-40B4-BE49-F238E27FC236}">
                  <a16:creationId xmlns:a16="http://schemas.microsoft.com/office/drawing/2014/main" id="{C4D0DD56-B1AF-864F-9ED5-A89459FBD9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14682" y="1958052"/>
              <a:ext cx="1985962" cy="1993900"/>
            </a:xfrm>
            <a:prstGeom prst="ellipse">
              <a:avLst/>
            </a:prstGeom>
            <a:gradFill rotWithShape="1">
              <a:gsLst>
                <a:gs pos="0">
                  <a:srgbClr val="FF6161">
                    <a:alpha val="32001"/>
                  </a:srgbClr>
                </a:gs>
                <a:gs pos="100000">
                  <a:srgbClr val="FF6161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1" name="Oval 22">
              <a:extLst>
                <a:ext uri="{FF2B5EF4-FFF2-40B4-BE49-F238E27FC236}">
                  <a16:creationId xmlns:a16="http://schemas.microsoft.com/office/drawing/2014/main" id="{0DDAFDE4-63FA-CD47-BFC8-1F09143EC2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44857" y="2088227"/>
              <a:ext cx="1725612" cy="1733550"/>
            </a:xfrm>
            <a:prstGeom prst="ellipse">
              <a:avLst/>
            </a:prstGeom>
            <a:gradFill rotWithShape="1">
              <a:gsLst>
                <a:gs pos="0">
                  <a:srgbClr val="FF6161">
                    <a:gamma/>
                    <a:shade val="54118"/>
                    <a:invGamma/>
                  </a:srgbClr>
                </a:gs>
                <a:gs pos="50000">
                  <a:srgbClr val="FF6161"/>
                </a:gs>
                <a:gs pos="100000">
                  <a:srgbClr val="FF6161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2" name="Oval 23">
              <a:extLst>
                <a:ext uri="{FF2B5EF4-FFF2-40B4-BE49-F238E27FC236}">
                  <a16:creationId xmlns:a16="http://schemas.microsoft.com/office/drawing/2014/main" id="{EC96BDA7-0F3C-504B-ADEB-7775E6EAF1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46444" y="2091402"/>
              <a:ext cx="1725613" cy="1733550"/>
            </a:xfrm>
            <a:prstGeom prst="ellipse">
              <a:avLst/>
            </a:prstGeom>
            <a:gradFill rotWithShape="1">
              <a:gsLst>
                <a:gs pos="0">
                  <a:srgbClr val="FF6161">
                    <a:gamma/>
                    <a:shade val="63529"/>
                    <a:invGamma/>
                  </a:srgbClr>
                </a:gs>
                <a:gs pos="100000">
                  <a:srgbClr val="FF6161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3" name="Oval 24">
              <a:extLst>
                <a:ext uri="{FF2B5EF4-FFF2-40B4-BE49-F238E27FC236}">
                  <a16:creationId xmlns:a16="http://schemas.microsoft.com/office/drawing/2014/main" id="{E39153CE-6408-1D4D-B009-5B6BA3B33F1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30582" y="2173952"/>
              <a:ext cx="1554162" cy="156051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74" name="Group 25">
              <a:extLst>
                <a:ext uri="{FF2B5EF4-FFF2-40B4-BE49-F238E27FC236}">
                  <a16:creationId xmlns:a16="http://schemas.microsoft.com/office/drawing/2014/main" id="{7E7F8F21-B761-A746-A6B8-15DB836456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5982" y="2191415"/>
              <a:ext cx="1503362" cy="1511300"/>
              <a:chOff x="4166" y="1706"/>
              <a:chExt cx="1252" cy="1252"/>
            </a:xfrm>
          </p:grpSpPr>
          <p:sp>
            <p:nvSpPr>
              <p:cNvPr id="75" name="Oval 26">
                <a:extLst>
                  <a:ext uri="{FF2B5EF4-FFF2-40B4-BE49-F238E27FC236}">
                    <a16:creationId xmlns:a16="http://schemas.microsoft.com/office/drawing/2014/main" id="{0923B4B0-686E-4943-9BA2-72F0438DD9F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6" name="Oval 27">
                <a:extLst>
                  <a:ext uri="{FF2B5EF4-FFF2-40B4-BE49-F238E27FC236}">
                    <a16:creationId xmlns:a16="http://schemas.microsoft.com/office/drawing/2014/main" id="{6CE84115-CC4E-954D-A90F-05B0C7EFDA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7" name="Oval 28">
                <a:extLst>
                  <a:ext uri="{FF2B5EF4-FFF2-40B4-BE49-F238E27FC236}">
                    <a16:creationId xmlns:a16="http://schemas.microsoft.com/office/drawing/2014/main" id="{FD3F0809-2DCA-EA4C-ABDF-FAF5614852F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8" name="Oval 29">
                <a:extLst>
                  <a:ext uri="{FF2B5EF4-FFF2-40B4-BE49-F238E27FC236}">
                    <a16:creationId xmlns:a16="http://schemas.microsoft.com/office/drawing/2014/main" id="{06C62387-310C-C34A-9E27-82ACBC85EFC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8" name="Text Box 39">
              <a:extLst>
                <a:ext uri="{FF2B5EF4-FFF2-40B4-BE49-F238E27FC236}">
                  <a16:creationId xmlns:a16="http://schemas.microsoft.com/office/drawing/2014/main" id="{25FCB298-0369-374F-9A96-8DA0E79BBCD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442044" y="2627135"/>
              <a:ext cx="1150295" cy="60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Database 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Metadata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F4EF004-83AB-B84F-8B9D-DEEAA0E37D8D}"/>
              </a:ext>
            </a:extLst>
          </p:cNvPr>
          <p:cNvGrpSpPr/>
          <p:nvPr/>
        </p:nvGrpSpPr>
        <p:grpSpPr>
          <a:xfrm>
            <a:off x="7907638" y="1768429"/>
            <a:ext cx="2743200" cy="2743200"/>
            <a:chOff x="7529282" y="1958052"/>
            <a:chExt cx="1985962" cy="1993900"/>
          </a:xfrm>
        </p:grpSpPr>
        <p:sp>
          <p:nvSpPr>
            <p:cNvPr id="54" name="Oval 5">
              <a:extLst>
                <a:ext uri="{FF2B5EF4-FFF2-40B4-BE49-F238E27FC236}">
                  <a16:creationId xmlns:a16="http://schemas.microsoft.com/office/drawing/2014/main" id="{935B8E4B-C33C-604D-B0CB-E20EC8DC1F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9282" y="1958052"/>
              <a:ext cx="1985962" cy="1993900"/>
            </a:xfrm>
            <a:prstGeom prst="ellipse">
              <a:avLst/>
            </a:prstGeom>
            <a:gradFill rotWithShape="1">
              <a:gsLst>
                <a:gs pos="0">
                  <a:srgbClr val="A8D02A">
                    <a:gamma/>
                    <a:tint val="0"/>
                    <a:invGamma/>
                  </a:srgbClr>
                </a:gs>
                <a:gs pos="50000">
                  <a:srgbClr val="A8D02A"/>
                </a:gs>
                <a:gs pos="100000">
                  <a:srgbClr val="A8D02A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5" name="Oval 6">
              <a:extLst>
                <a:ext uri="{FF2B5EF4-FFF2-40B4-BE49-F238E27FC236}">
                  <a16:creationId xmlns:a16="http://schemas.microsoft.com/office/drawing/2014/main" id="{98309010-1533-8D44-B27C-9E5DDF59A82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9282" y="1958052"/>
              <a:ext cx="1985962" cy="1993900"/>
            </a:xfrm>
            <a:prstGeom prst="ellipse">
              <a:avLst/>
            </a:prstGeom>
            <a:gradFill rotWithShape="1">
              <a:gsLst>
                <a:gs pos="0">
                  <a:srgbClr val="A8D02A">
                    <a:alpha val="32001"/>
                  </a:srgbClr>
                </a:gs>
                <a:gs pos="100000">
                  <a:srgbClr val="A8D02A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6" name="Oval 7">
              <a:extLst>
                <a:ext uri="{FF2B5EF4-FFF2-40B4-BE49-F238E27FC236}">
                  <a16:creationId xmlns:a16="http://schemas.microsoft.com/office/drawing/2014/main" id="{E8D72023-22DA-7C46-8F66-03A3A3DBB73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9457" y="2088227"/>
              <a:ext cx="1725612" cy="1733550"/>
            </a:xfrm>
            <a:prstGeom prst="ellipse">
              <a:avLst/>
            </a:prstGeom>
            <a:gradFill rotWithShape="1">
              <a:gsLst>
                <a:gs pos="0">
                  <a:srgbClr val="A8D02A">
                    <a:gamma/>
                    <a:shade val="54118"/>
                    <a:invGamma/>
                  </a:srgbClr>
                </a:gs>
                <a:gs pos="50000">
                  <a:srgbClr val="A8D02A"/>
                </a:gs>
                <a:gs pos="100000">
                  <a:srgbClr val="A8D02A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7" name="Oval 8">
              <a:extLst>
                <a:ext uri="{FF2B5EF4-FFF2-40B4-BE49-F238E27FC236}">
                  <a16:creationId xmlns:a16="http://schemas.microsoft.com/office/drawing/2014/main" id="{609D1A22-3C4F-E349-B547-622D608E93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88032" y="2097752"/>
              <a:ext cx="1727200" cy="1733550"/>
            </a:xfrm>
            <a:prstGeom prst="ellipse">
              <a:avLst/>
            </a:prstGeom>
            <a:gradFill rotWithShape="1">
              <a:gsLst>
                <a:gs pos="0">
                  <a:srgbClr val="A8D02A">
                    <a:gamma/>
                    <a:shade val="63529"/>
                    <a:invGamma/>
                  </a:srgbClr>
                </a:gs>
                <a:gs pos="100000">
                  <a:srgbClr val="A8D02A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8" name="Oval 9">
              <a:extLst>
                <a:ext uri="{FF2B5EF4-FFF2-40B4-BE49-F238E27FC236}">
                  <a16:creationId xmlns:a16="http://schemas.microsoft.com/office/drawing/2014/main" id="{626ABD41-4ECB-2540-933F-04C9EDFC3F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751532" y="2173952"/>
              <a:ext cx="1555750" cy="156051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79" name="Group 30">
              <a:extLst>
                <a:ext uri="{FF2B5EF4-FFF2-40B4-BE49-F238E27FC236}">
                  <a16:creationId xmlns:a16="http://schemas.microsoft.com/office/drawing/2014/main" id="{21CADC59-FA12-7D47-8EBD-FCB6FF27AD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80107" y="2191415"/>
              <a:ext cx="1504950" cy="1511300"/>
              <a:chOff x="4166" y="1706"/>
              <a:chExt cx="1252" cy="1252"/>
            </a:xfrm>
          </p:grpSpPr>
          <p:sp>
            <p:nvSpPr>
              <p:cNvPr id="80" name="Oval 31">
                <a:extLst>
                  <a:ext uri="{FF2B5EF4-FFF2-40B4-BE49-F238E27FC236}">
                    <a16:creationId xmlns:a16="http://schemas.microsoft.com/office/drawing/2014/main" id="{6BE946EF-D5CB-E342-9096-C6F0EBB3DBD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1" name="Oval 32">
                <a:extLst>
                  <a:ext uri="{FF2B5EF4-FFF2-40B4-BE49-F238E27FC236}">
                    <a16:creationId xmlns:a16="http://schemas.microsoft.com/office/drawing/2014/main" id="{B13C6262-3084-B742-A014-FE1A7F8A091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" name="Oval 33">
                <a:extLst>
                  <a:ext uri="{FF2B5EF4-FFF2-40B4-BE49-F238E27FC236}">
                    <a16:creationId xmlns:a16="http://schemas.microsoft.com/office/drawing/2014/main" id="{16044EEB-2341-CF40-BE60-81F4AFDD0F1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3" name="Oval 34">
                <a:extLst>
                  <a:ext uri="{FF2B5EF4-FFF2-40B4-BE49-F238E27FC236}">
                    <a16:creationId xmlns:a16="http://schemas.microsoft.com/office/drawing/2014/main" id="{E46FA494-9A34-284B-8538-32D8A643FF1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9" name="Text Box 40">
              <a:extLst>
                <a:ext uri="{FF2B5EF4-FFF2-40B4-BE49-F238E27FC236}">
                  <a16:creationId xmlns:a16="http://schemas.microsoft.com/office/drawing/2014/main" id="{D75CC43D-1D96-1C4C-8748-6C9CACBABC4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907288" y="2750215"/>
              <a:ext cx="1261703" cy="335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rPr>
                <a:t>Data Guide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7E66F-6B31-BD41-8FEF-E7C595A44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89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" y="78829"/>
            <a:ext cx="3490410" cy="5517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48638" y="263662"/>
            <a:ext cx="6180786" cy="871247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/>
                <a:latin typeface="Arial" charset="0"/>
                <a:ea typeface="Arial" charset="0"/>
                <a:cs typeface="Arial" charset="0"/>
              </a:rPr>
              <a:t>Data Dictionary</a:t>
            </a:r>
            <a:endParaRPr lang="en-GB" sz="36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91476" y="953697"/>
            <a:ext cx="8686800" cy="38635"/>
            <a:chOff x="2412375" y="693780"/>
            <a:chExt cx="9384673" cy="3863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12375" y="693780"/>
              <a:ext cx="93846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12375" y="732415"/>
              <a:ext cx="9384673" cy="0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52B80F2-47BF-3440-BF8A-267262CB33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3385" y="1103885"/>
            <a:ext cx="4907391" cy="5577904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1AA8F75-0A77-3948-B60E-0304442CD5F5}"/>
              </a:ext>
            </a:extLst>
          </p:cNvPr>
          <p:cNvSpPr/>
          <p:nvPr/>
        </p:nvSpPr>
        <p:spPr>
          <a:xfrm>
            <a:off x="6385984" y="1293125"/>
            <a:ext cx="4768647" cy="181210"/>
          </a:xfrm>
          <a:prstGeom prst="roundRect">
            <a:avLst/>
          </a:prstGeom>
          <a:solidFill>
            <a:schemeClr val="accent4"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CE9D4719-37D5-1744-A2C8-52FB5CF6D4A9}"/>
              </a:ext>
            </a:extLst>
          </p:cNvPr>
          <p:cNvSpPr/>
          <p:nvPr/>
        </p:nvSpPr>
        <p:spPr>
          <a:xfrm>
            <a:off x="6364204" y="2035457"/>
            <a:ext cx="4768647" cy="181210"/>
          </a:xfrm>
          <a:prstGeom prst="roundRect">
            <a:avLst/>
          </a:prstGeom>
          <a:solidFill>
            <a:schemeClr val="accent4"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xt Box 7">
            <a:extLst>
              <a:ext uri="{FF2B5EF4-FFF2-40B4-BE49-F238E27FC236}">
                <a16:creationId xmlns:a16="http://schemas.microsoft.com/office/drawing/2014/main" id="{0B9E3E89-4CF2-F044-9F5A-096C23DD73F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66992" y="3121937"/>
            <a:ext cx="25384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kern="0" dirty="0">
                <a:solidFill>
                  <a:srgbClr val="FFFFFF"/>
                </a:solidFill>
              </a:rPr>
              <a:t>General Introduction</a:t>
            </a:r>
          </a:p>
        </p:txBody>
      </p:sp>
      <p:sp>
        <p:nvSpPr>
          <p:cNvPr id="112" name="Text Box 12">
            <a:extLst>
              <a:ext uri="{FF2B5EF4-FFF2-40B4-BE49-F238E27FC236}">
                <a16:creationId xmlns:a16="http://schemas.microsoft.com/office/drawing/2014/main" id="{C6F939BD-47D7-174F-96C5-AEDD6895485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50241" y="3148831"/>
            <a:ext cx="28705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0" indent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srgbClr val="FFFFFF"/>
                </a:solidFill>
              </a:rPr>
              <a:t>Introduction to Individual Dataset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9B3C8C7-354A-CC48-A96E-5B0499E2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6</a:t>
            </a:fld>
            <a:endParaRPr lang="en-US"/>
          </a:p>
        </p:txBody>
      </p:sp>
      <p:sp>
        <p:nvSpPr>
          <p:cNvPr id="23" name="AutoShape 2">
            <a:extLst>
              <a:ext uri="{FF2B5EF4-FFF2-40B4-BE49-F238E27FC236}">
                <a16:creationId xmlns:a16="http://schemas.microsoft.com/office/drawing/2014/main" id="{C5A5F52D-8F68-C54E-BF3B-D9067A2C2B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5584" y="5425714"/>
            <a:ext cx="58674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CB1FE"/>
              </a:gs>
              <a:gs pos="100000">
                <a:srgbClr val="5CB1FE">
                  <a:gamma/>
                  <a:tint val="48627"/>
                  <a:invGamma/>
                </a:srgbClr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5CB1FE"/>
            </a:extrusionClr>
          </a:sp3d>
        </p:spPr>
        <p:txBody>
          <a:bodyPr wrap="none" anchor="ctr">
            <a:flatTx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24" name="Group 4">
            <a:extLst>
              <a:ext uri="{FF2B5EF4-FFF2-40B4-BE49-F238E27FC236}">
                <a16:creationId xmlns:a16="http://schemas.microsoft.com/office/drawing/2014/main" id="{D87A22BE-E1A4-E147-A070-0CFDF0F596A2}"/>
              </a:ext>
            </a:extLst>
          </p:cNvPr>
          <p:cNvGrpSpPr>
            <a:grpSpLocks/>
          </p:cNvGrpSpPr>
          <p:nvPr/>
        </p:nvGrpSpPr>
        <p:grpSpPr bwMode="auto">
          <a:xfrm>
            <a:off x="192410" y="2635944"/>
            <a:ext cx="2919140" cy="2332569"/>
            <a:chOff x="294" y="1536"/>
            <a:chExt cx="1722" cy="1387"/>
          </a:xfrm>
        </p:grpSpPr>
        <p:pic>
          <p:nvPicPr>
            <p:cNvPr id="25" name="Picture 5" descr="pan_03">
              <a:extLst>
                <a:ext uri="{FF2B5EF4-FFF2-40B4-BE49-F238E27FC236}">
                  <a16:creationId xmlns:a16="http://schemas.microsoft.com/office/drawing/2014/main" id="{99A6A245-B6CA-0B4E-AFBC-417A9CA14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298" y="1536"/>
              <a:ext cx="1711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79DAE45-A805-9443-AE17-05839123C400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" y="1538"/>
              <a:ext cx="1722" cy="1382"/>
            </a:xfrm>
            <a:custGeom>
              <a:avLst/>
              <a:gdLst/>
              <a:ahLst/>
              <a:cxnLst>
                <a:cxn ang="0">
                  <a:pos x="6" y="79"/>
                </a:cxn>
                <a:cxn ang="0">
                  <a:pos x="6" y="1300"/>
                </a:cxn>
                <a:cxn ang="0">
                  <a:pos x="46" y="1367"/>
                </a:cxn>
                <a:cxn ang="0">
                  <a:pos x="121" y="1381"/>
                </a:cxn>
                <a:cxn ang="0">
                  <a:pos x="1658" y="1312"/>
                </a:cxn>
                <a:cxn ang="0">
                  <a:pos x="1696" y="1286"/>
                </a:cxn>
                <a:cxn ang="0">
                  <a:pos x="1714" y="1247"/>
                </a:cxn>
                <a:cxn ang="0">
                  <a:pos x="1715" y="157"/>
                </a:cxn>
                <a:cxn ang="0">
                  <a:pos x="1689" y="87"/>
                </a:cxn>
                <a:cxn ang="0">
                  <a:pos x="1637" y="67"/>
                </a:cxn>
                <a:cxn ang="0">
                  <a:pos x="95" y="0"/>
                </a:cxn>
                <a:cxn ang="0">
                  <a:pos x="29" y="31"/>
                </a:cxn>
                <a:cxn ang="0">
                  <a:pos x="6" y="79"/>
                </a:cxn>
              </a:cxnLst>
              <a:rect l="0" t="0" r="r" b="b"/>
              <a:pathLst>
                <a:path w="1722" h="1382">
                  <a:moveTo>
                    <a:pt x="6" y="79"/>
                  </a:moveTo>
                  <a:cubicBezTo>
                    <a:pt x="0" y="294"/>
                    <a:pt x="3" y="1087"/>
                    <a:pt x="6" y="1300"/>
                  </a:cubicBezTo>
                  <a:cubicBezTo>
                    <a:pt x="8" y="1336"/>
                    <a:pt x="36" y="1359"/>
                    <a:pt x="46" y="1367"/>
                  </a:cubicBezTo>
                  <a:cubicBezTo>
                    <a:pt x="60" y="1381"/>
                    <a:pt x="109" y="1382"/>
                    <a:pt x="121" y="1381"/>
                  </a:cubicBezTo>
                  <a:cubicBezTo>
                    <a:pt x="368" y="1362"/>
                    <a:pt x="1388" y="1336"/>
                    <a:pt x="1658" y="1312"/>
                  </a:cubicBezTo>
                  <a:cubicBezTo>
                    <a:pt x="1658" y="1315"/>
                    <a:pt x="1684" y="1300"/>
                    <a:pt x="1696" y="1286"/>
                  </a:cubicBezTo>
                  <a:cubicBezTo>
                    <a:pt x="1708" y="1272"/>
                    <a:pt x="1714" y="1250"/>
                    <a:pt x="1714" y="1247"/>
                  </a:cubicBezTo>
                  <a:cubicBezTo>
                    <a:pt x="1714" y="1065"/>
                    <a:pt x="1722" y="347"/>
                    <a:pt x="1715" y="157"/>
                  </a:cubicBezTo>
                  <a:cubicBezTo>
                    <a:pt x="1715" y="124"/>
                    <a:pt x="1711" y="104"/>
                    <a:pt x="1689" y="87"/>
                  </a:cubicBezTo>
                  <a:cubicBezTo>
                    <a:pt x="1667" y="70"/>
                    <a:pt x="1659" y="73"/>
                    <a:pt x="1637" y="67"/>
                  </a:cubicBezTo>
                  <a:cubicBezTo>
                    <a:pt x="1375" y="49"/>
                    <a:pt x="360" y="16"/>
                    <a:pt x="95" y="0"/>
                  </a:cubicBezTo>
                  <a:cubicBezTo>
                    <a:pt x="72" y="0"/>
                    <a:pt x="41" y="14"/>
                    <a:pt x="29" y="31"/>
                  </a:cubicBezTo>
                  <a:cubicBezTo>
                    <a:pt x="17" y="48"/>
                    <a:pt x="13" y="49"/>
                    <a:pt x="6" y="79"/>
                  </a:cubicBezTo>
                  <a:close/>
                </a:path>
              </a:pathLst>
            </a:custGeom>
            <a:gradFill rotWithShape="1">
              <a:gsLst>
                <a:gs pos="0">
                  <a:srgbClr val="03D4A8">
                    <a:alpha val="50000"/>
                  </a:srgbClr>
                </a:gs>
                <a:gs pos="25000">
                  <a:srgbClr val="21D6E0">
                    <a:alpha val="45000"/>
                  </a:srgbClr>
                </a:gs>
                <a:gs pos="75000">
                  <a:srgbClr val="0087E6">
                    <a:alpha val="35000"/>
                  </a:srgbClr>
                </a:gs>
                <a:gs pos="100000">
                  <a:srgbClr val="005CBF">
                    <a:alpha val="30000"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895D4ED5-3C4A-1142-8B2F-85FD64CFA1B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0461" y="3239033"/>
            <a:ext cx="25384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kern="0" dirty="0">
                <a:solidFill>
                  <a:srgbClr val="FFFFFF"/>
                </a:solidFill>
              </a:rPr>
              <a:t>General Introduction</a:t>
            </a:r>
          </a:p>
        </p:txBody>
      </p:sp>
      <p:sp>
        <p:nvSpPr>
          <p:cNvPr id="28" name="WordArt 8">
            <a:extLst>
              <a:ext uri="{FF2B5EF4-FFF2-40B4-BE49-F238E27FC236}">
                <a16:creationId xmlns:a16="http://schemas.microsoft.com/office/drawing/2014/main" id="{2E659F7A-343C-444C-BF45-53AAADCF9426}"/>
              </a:ext>
            </a:extLst>
          </p:cNvPr>
          <p:cNvSpPr>
            <a:spLocks noChangeArrowheads="1" noChangeShapeType="1" noTextEdit="1"/>
          </p:cNvSpPr>
          <p:nvPr/>
        </p:nvSpPr>
        <p:spPr bwMode="black">
          <a:xfrm>
            <a:off x="871292" y="1824944"/>
            <a:ext cx="4907391" cy="12858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9538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1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Bilingual: Chinese and English</a:t>
            </a:r>
          </a:p>
        </p:txBody>
      </p:sp>
      <p:grpSp>
        <p:nvGrpSpPr>
          <p:cNvPr id="29" name="Group 9">
            <a:extLst>
              <a:ext uri="{FF2B5EF4-FFF2-40B4-BE49-F238E27FC236}">
                <a16:creationId xmlns:a16="http://schemas.microsoft.com/office/drawing/2014/main" id="{EEEA3AB7-F2A3-4941-8E97-7BE5653D100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275739" y="2639306"/>
            <a:ext cx="2984296" cy="2329207"/>
            <a:chOff x="294" y="1536"/>
            <a:chExt cx="1722" cy="1387"/>
          </a:xfrm>
        </p:grpSpPr>
        <p:pic>
          <p:nvPicPr>
            <p:cNvPr id="30" name="Picture 10" descr="pan_03">
              <a:extLst>
                <a:ext uri="{FF2B5EF4-FFF2-40B4-BE49-F238E27FC236}">
                  <a16:creationId xmlns:a16="http://schemas.microsoft.com/office/drawing/2014/main" id="{8B8C8D63-3FCE-504A-A79F-D005D0711B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298" y="1536"/>
              <a:ext cx="1711" cy="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71B10B03-4FC0-F141-BB3B-A9C6B24782A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" y="1538"/>
              <a:ext cx="1722" cy="1382"/>
            </a:xfrm>
            <a:custGeom>
              <a:avLst/>
              <a:gdLst/>
              <a:ahLst/>
              <a:cxnLst>
                <a:cxn ang="0">
                  <a:pos x="6" y="79"/>
                </a:cxn>
                <a:cxn ang="0">
                  <a:pos x="6" y="1300"/>
                </a:cxn>
                <a:cxn ang="0">
                  <a:pos x="46" y="1367"/>
                </a:cxn>
                <a:cxn ang="0">
                  <a:pos x="121" y="1381"/>
                </a:cxn>
                <a:cxn ang="0">
                  <a:pos x="1658" y="1312"/>
                </a:cxn>
                <a:cxn ang="0">
                  <a:pos x="1696" y="1286"/>
                </a:cxn>
                <a:cxn ang="0">
                  <a:pos x="1714" y="1247"/>
                </a:cxn>
                <a:cxn ang="0">
                  <a:pos x="1715" y="157"/>
                </a:cxn>
                <a:cxn ang="0">
                  <a:pos x="1689" y="87"/>
                </a:cxn>
                <a:cxn ang="0">
                  <a:pos x="1637" y="67"/>
                </a:cxn>
                <a:cxn ang="0">
                  <a:pos x="95" y="0"/>
                </a:cxn>
                <a:cxn ang="0">
                  <a:pos x="29" y="31"/>
                </a:cxn>
                <a:cxn ang="0">
                  <a:pos x="6" y="79"/>
                </a:cxn>
              </a:cxnLst>
              <a:rect l="0" t="0" r="r" b="b"/>
              <a:pathLst>
                <a:path w="1722" h="1382">
                  <a:moveTo>
                    <a:pt x="6" y="79"/>
                  </a:moveTo>
                  <a:cubicBezTo>
                    <a:pt x="0" y="294"/>
                    <a:pt x="3" y="1087"/>
                    <a:pt x="6" y="1300"/>
                  </a:cubicBezTo>
                  <a:cubicBezTo>
                    <a:pt x="8" y="1336"/>
                    <a:pt x="36" y="1359"/>
                    <a:pt x="46" y="1367"/>
                  </a:cubicBezTo>
                  <a:cubicBezTo>
                    <a:pt x="60" y="1381"/>
                    <a:pt x="109" y="1382"/>
                    <a:pt x="121" y="1381"/>
                  </a:cubicBezTo>
                  <a:cubicBezTo>
                    <a:pt x="368" y="1362"/>
                    <a:pt x="1388" y="1336"/>
                    <a:pt x="1658" y="1312"/>
                  </a:cubicBezTo>
                  <a:cubicBezTo>
                    <a:pt x="1658" y="1315"/>
                    <a:pt x="1684" y="1300"/>
                    <a:pt x="1696" y="1286"/>
                  </a:cubicBezTo>
                  <a:cubicBezTo>
                    <a:pt x="1708" y="1272"/>
                    <a:pt x="1714" y="1250"/>
                    <a:pt x="1714" y="1247"/>
                  </a:cubicBezTo>
                  <a:cubicBezTo>
                    <a:pt x="1714" y="1065"/>
                    <a:pt x="1722" y="347"/>
                    <a:pt x="1715" y="157"/>
                  </a:cubicBezTo>
                  <a:cubicBezTo>
                    <a:pt x="1715" y="124"/>
                    <a:pt x="1711" y="104"/>
                    <a:pt x="1689" y="87"/>
                  </a:cubicBezTo>
                  <a:cubicBezTo>
                    <a:pt x="1667" y="70"/>
                    <a:pt x="1659" y="73"/>
                    <a:pt x="1637" y="67"/>
                  </a:cubicBezTo>
                  <a:cubicBezTo>
                    <a:pt x="1375" y="49"/>
                    <a:pt x="360" y="16"/>
                    <a:pt x="95" y="0"/>
                  </a:cubicBezTo>
                  <a:cubicBezTo>
                    <a:pt x="72" y="0"/>
                    <a:pt x="41" y="14"/>
                    <a:pt x="29" y="31"/>
                  </a:cubicBezTo>
                  <a:cubicBezTo>
                    <a:pt x="17" y="48"/>
                    <a:pt x="13" y="49"/>
                    <a:pt x="6" y="79"/>
                  </a:cubicBezTo>
                  <a:close/>
                </a:path>
              </a:pathLst>
            </a:custGeom>
            <a:gradFill rotWithShape="1">
              <a:gsLst>
                <a:gs pos="0">
                  <a:srgbClr val="03D4A8">
                    <a:alpha val="50000"/>
                  </a:srgbClr>
                </a:gs>
                <a:gs pos="25000">
                  <a:srgbClr val="21D6E0">
                    <a:alpha val="45000"/>
                  </a:srgbClr>
                </a:gs>
                <a:gs pos="75000">
                  <a:srgbClr val="0087E6">
                    <a:alpha val="35000"/>
                  </a:srgbClr>
                </a:gs>
                <a:gs pos="100000">
                  <a:srgbClr val="005CBF">
                    <a:alpha val="30000"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2" name="Text Box 12">
            <a:extLst>
              <a:ext uri="{FF2B5EF4-FFF2-40B4-BE49-F238E27FC236}">
                <a16:creationId xmlns:a16="http://schemas.microsoft.com/office/drawing/2014/main" id="{2809AB49-A7FD-E04A-9A2B-4114EEC331E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300710" y="3265927"/>
            <a:ext cx="28705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0650" indent="-1206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0" indent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srgbClr val="FFFFFF"/>
                </a:solidFill>
              </a:rPr>
              <a:t>Introduction to Individual Dataset</a:t>
            </a:r>
          </a:p>
        </p:txBody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FA7BD473-FFD7-4E4B-9648-76247CBB1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691" y="5551928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kern="0" dirty="0">
                <a:solidFill>
                  <a:srgbClr val="808080"/>
                </a:solidFill>
              </a:rPr>
              <a:t>Link: http://d-</a:t>
            </a:r>
            <a:r>
              <a:rPr lang="en-US" altLang="zh-CN" sz="1400" b="1" kern="0" dirty="0" err="1">
                <a:solidFill>
                  <a:srgbClr val="808080"/>
                </a:solidFill>
              </a:rPr>
              <a:t>scholarship.pitt.edu</a:t>
            </a:r>
            <a:r>
              <a:rPr lang="en-US" altLang="zh-CN" sz="1400" b="1" kern="0" dirty="0">
                <a:solidFill>
                  <a:srgbClr val="808080"/>
                </a:solidFill>
              </a:rPr>
              <a:t>/37663/160/CCVG%20Data%20Dictionary.pdf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AutoShape 15">
            <a:extLst>
              <a:ext uri="{FF2B5EF4-FFF2-40B4-BE49-F238E27FC236}">
                <a16:creationId xmlns:a16="http://schemas.microsoft.com/office/drawing/2014/main" id="{6A8BD8BE-7CF6-1F44-88CA-5F7BF475017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54356" y="4407170"/>
            <a:ext cx="1658937" cy="762000"/>
          </a:xfrm>
          <a:prstGeom prst="roundRect">
            <a:avLst>
              <a:gd name="adj" fmla="val 16667"/>
            </a:avLst>
          </a:prstGeom>
          <a:solidFill>
            <a:srgbClr val="FFC319"/>
          </a:solidFill>
          <a:ln w="38100" algn="ctr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dirty="0">
                <a:solidFill>
                  <a:srgbClr val="000000"/>
                </a:solidFill>
                <a:latin typeface="Arial" charset="0"/>
                <a:ea typeface="+mn-ea"/>
              </a:rPr>
              <a:t>Data </a:t>
            </a:r>
          </a:p>
          <a:p>
            <a:pPr algn="ctr">
              <a:defRPr/>
            </a:pPr>
            <a:r>
              <a:rPr lang="en-US" altLang="zh-CN" dirty="0">
                <a:solidFill>
                  <a:srgbClr val="000000"/>
                </a:solidFill>
                <a:latin typeface="Arial" charset="0"/>
                <a:ea typeface="+mn-ea"/>
              </a:rPr>
              <a:t>Dictionary</a:t>
            </a:r>
            <a:endParaRPr lang="zh-CN" altLang="en-US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884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" y="78829"/>
            <a:ext cx="3490410" cy="5517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48638" y="263662"/>
            <a:ext cx="8369192" cy="871247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Data Dictionary—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General Introduction</a:t>
            </a:r>
            <a:endParaRPr lang="en-GB" sz="36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91476" y="953697"/>
            <a:ext cx="8686800" cy="38635"/>
            <a:chOff x="2412375" y="693780"/>
            <a:chExt cx="9384673" cy="3863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12375" y="693780"/>
              <a:ext cx="93846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12375" y="732415"/>
              <a:ext cx="9384673" cy="0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19AD9FA-C44E-694B-BD1D-7DC6AD553971}"/>
              </a:ext>
            </a:extLst>
          </p:cNvPr>
          <p:cNvSpPr/>
          <p:nvPr/>
        </p:nvSpPr>
        <p:spPr>
          <a:xfrm>
            <a:off x="15441" y="1196961"/>
            <a:ext cx="11857471" cy="1621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9150" lvl="1" indent="-342900">
              <a:lnSpc>
                <a:spcPct val="150000"/>
              </a:lnSpc>
              <a:buClr>
                <a:schemeClr val="tx1"/>
              </a:buClr>
              <a:buSzPts val="2100"/>
              <a:buFont typeface="Wingdings" pitchFamily="2" charset="2"/>
              <a:buChar char="Ø"/>
            </a:pPr>
            <a:r>
              <a:rPr lang="en-US" sz="2400" b="1" dirty="0"/>
              <a:t>Data Selection and Collection</a:t>
            </a:r>
          </a:p>
          <a:p>
            <a:pPr marL="476250" lvl="1">
              <a:lnSpc>
                <a:spcPct val="120000"/>
              </a:lnSpc>
              <a:buClr>
                <a:schemeClr val="tx1"/>
              </a:buClr>
              <a:buSzPts val="2100"/>
            </a:pPr>
            <a:r>
              <a:rPr lang="en-US" dirty="0"/>
              <a:t>E.g., All data are taken from the village gazetteers, except administrative levels and village code, which from related government website. </a:t>
            </a:r>
          </a:p>
          <a:p>
            <a:pPr marL="476250" lvl="1">
              <a:lnSpc>
                <a:spcPct val="120000"/>
              </a:lnSpc>
              <a:buClr>
                <a:schemeClr val="tx1"/>
              </a:buClr>
              <a:buSzPts val="2100"/>
            </a:pPr>
            <a:r>
              <a:rPr lang="en-US" dirty="0"/>
              <a:t>E.g., Data are recorded using the original measurement units provided in the gazetteer.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C3319D-4D23-CC43-89D8-9DE160CAC081}"/>
              </a:ext>
            </a:extLst>
          </p:cNvPr>
          <p:cNvSpPr/>
          <p:nvPr/>
        </p:nvSpPr>
        <p:spPr>
          <a:xfrm>
            <a:off x="401695" y="3009155"/>
            <a:ext cx="337020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42900">
              <a:lnSpc>
                <a:spcPct val="90000"/>
              </a:lnSpc>
              <a:buClr>
                <a:schemeClr val="tx1"/>
              </a:buClr>
              <a:buSzPts val="2100"/>
              <a:buFont typeface="Wingdings" pitchFamily="2" charset="2"/>
              <a:buChar char="Ø"/>
            </a:pPr>
            <a:r>
              <a:rPr lang="en-US" sz="2400" b="1" dirty="0"/>
              <a:t>Data Normalization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0ECF6A-B26D-D249-B884-D114CE90F939}"/>
              </a:ext>
            </a:extLst>
          </p:cNvPr>
          <p:cNvSpPr/>
          <p:nvPr/>
        </p:nvSpPr>
        <p:spPr>
          <a:xfrm>
            <a:off x="5921830" y="3004268"/>
            <a:ext cx="232506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0" lvl="0" indent="-342900">
              <a:lnSpc>
                <a:spcPct val="90000"/>
              </a:lnSpc>
              <a:buClr>
                <a:schemeClr val="tx1"/>
              </a:buClr>
              <a:buSzPts val="2100"/>
              <a:buFont typeface="Wingdings" pitchFamily="2" charset="2"/>
              <a:buChar char="Ø"/>
            </a:pPr>
            <a:r>
              <a:rPr lang="en-US" sz="2400" b="1" dirty="0"/>
              <a:t>Gazetteer Key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2ED5BC-FF32-814E-8E5B-5D8197D5C5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86" y="3550006"/>
            <a:ext cx="5136485" cy="279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D8A496-19DE-F44D-A851-69145EAF58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830" y="3583232"/>
            <a:ext cx="6096000" cy="1964487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8720057-0A7E-794F-B8CD-345641318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00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" y="78829"/>
            <a:ext cx="3490410" cy="5517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01734" y="286198"/>
            <a:ext cx="9066284" cy="871247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latin typeface="Arial" charset="0"/>
                <a:ea typeface="Arial" charset="0"/>
                <a:cs typeface="Arial" charset="0"/>
              </a:rPr>
              <a:t>Data Dictionary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— </a:t>
            </a:r>
            <a:r>
              <a:rPr lang="en-US" sz="3100" b="1" dirty="0">
                <a:latin typeface="Arial" charset="0"/>
                <a:ea typeface="Arial" charset="0"/>
                <a:cs typeface="Arial" charset="0"/>
              </a:rPr>
              <a:t>Introduction to Individual Datasets</a:t>
            </a:r>
            <a:endParaRPr lang="en-GB" sz="31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91476" y="953697"/>
            <a:ext cx="8686800" cy="38635"/>
            <a:chOff x="2412375" y="693780"/>
            <a:chExt cx="9384673" cy="3863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412375" y="693780"/>
              <a:ext cx="938467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12375" y="732415"/>
              <a:ext cx="9384673" cy="0"/>
            </a:xfrm>
            <a:prstGeom prst="line">
              <a:avLst/>
            </a:prstGeom>
            <a:ln w="95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2A8A96C-75DC-A944-A299-C4BB16E65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68" y="2658028"/>
            <a:ext cx="6434816" cy="16840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5CE250-5F9E-214D-9686-2CFB2294A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951" y="1617986"/>
            <a:ext cx="5544981" cy="44474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723895-DBA6-454C-9A2B-DA245708A9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68" y="5065156"/>
            <a:ext cx="5825672" cy="13893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4B568B-2E21-6640-BE49-295D1F973DB5}"/>
              </a:ext>
            </a:extLst>
          </p:cNvPr>
          <p:cNvSpPr txBox="1"/>
          <p:nvPr/>
        </p:nvSpPr>
        <p:spPr>
          <a:xfrm>
            <a:off x="270328" y="1621197"/>
            <a:ext cx="533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Example: </a:t>
            </a:r>
            <a:r>
              <a:rPr lang="en-US" b="1" dirty="0" err="1"/>
              <a:t>村志信息</a:t>
            </a:r>
            <a:r>
              <a:rPr lang="en-US" b="1" dirty="0"/>
              <a:t> Gazetteer Publication Information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642563C-F3BA-D342-AAE2-925617CF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1840-12DD-454D-A477-0F5A825AD5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52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</TotalTime>
  <Words>681</Words>
  <Application>Microsoft Macintosh PowerPoint</Application>
  <PresentationFormat>Widescreen</PresentationFormat>
  <Paragraphs>140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 Unicode MS</vt:lpstr>
      <vt:lpstr>Arial</vt:lpstr>
      <vt:lpstr>Calibri</vt:lpstr>
      <vt:lpstr>Calibri Light</vt:lpstr>
      <vt:lpstr>Cambria Math</vt:lpstr>
      <vt:lpstr>Open Sans</vt:lpstr>
      <vt:lpstr>Verdana</vt:lpstr>
      <vt:lpstr>Wingdings</vt:lpstr>
      <vt:lpstr>Office Theme</vt:lpstr>
      <vt:lpstr>Improving Accessibility and Understandability of Open Research Data -- Metadata and Data Guide to the CCVG Data Project at the University of Pittsburgh Library System              </vt:lpstr>
      <vt:lpstr>Project Overview</vt:lpstr>
      <vt:lpstr>Project Overview</vt:lpstr>
      <vt:lpstr>Project Overview —Datasets</vt:lpstr>
      <vt:lpstr>Project Overview—Data</vt:lpstr>
      <vt:lpstr>Metadata Design</vt:lpstr>
      <vt:lpstr>Data Dictionary</vt:lpstr>
      <vt:lpstr>Data Dictionary— General Introduction</vt:lpstr>
      <vt:lpstr>Data Dictionary— Introduction to Individual Datasets</vt:lpstr>
      <vt:lpstr>Data Dictionary—Introduction to Individual Datasets</vt:lpstr>
      <vt:lpstr>Database Metadata</vt:lpstr>
      <vt:lpstr>Database Metadata</vt:lpstr>
      <vt:lpstr>Data Guide</vt:lpstr>
      <vt:lpstr>Data Guide</vt:lpstr>
      <vt:lpstr>Data Guide</vt:lpstr>
      <vt:lpstr>Data Guide</vt:lpstr>
      <vt:lpstr>Data Guide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Sunny xiao</dc:creator>
  <cp:lastModifiedBy>Xiao, Fanghui</cp:lastModifiedBy>
  <cp:revision>238</cp:revision>
  <dcterms:created xsi:type="dcterms:W3CDTF">2015-09-15T13:18:31Z</dcterms:created>
  <dcterms:modified xsi:type="dcterms:W3CDTF">2022-12-15T17:45:29Z</dcterms:modified>
</cp:coreProperties>
</file>